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3"/>
  </p:notesMasterIdLst>
  <p:sldIdLst>
    <p:sldId id="256" r:id="rId4"/>
    <p:sldId id="267" r:id="rId5"/>
    <p:sldId id="271" r:id="rId6"/>
    <p:sldId id="295" r:id="rId7"/>
    <p:sldId id="290" r:id="rId8"/>
    <p:sldId id="264" r:id="rId9"/>
    <p:sldId id="293" r:id="rId10"/>
    <p:sldId id="298" r:id="rId11"/>
    <p:sldId id="299" r:id="rId12"/>
    <p:sldId id="300" r:id="rId13"/>
    <p:sldId id="281" r:id="rId14"/>
    <p:sldId id="301" r:id="rId15"/>
    <p:sldId id="302" r:id="rId16"/>
    <p:sldId id="303" r:id="rId17"/>
    <p:sldId id="304" r:id="rId18"/>
    <p:sldId id="305" r:id="rId19"/>
    <p:sldId id="306" r:id="rId20"/>
    <p:sldId id="308" r:id="rId21"/>
    <p:sldId id="262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0" autoAdjust="0"/>
    <p:restoredTop sz="94660"/>
  </p:normalViewPr>
  <p:slideViewPr>
    <p:cSldViewPr>
      <p:cViewPr varScale="1">
        <p:scale>
          <a:sx n="72" d="100"/>
          <a:sy n="72" d="100"/>
        </p:scale>
        <p:origin x="77" y="6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12605-F080-4970-B4F5-67FA8F0D1059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1C0A5-A0F5-47FB-AE26-090D06627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0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859782"/>
            <a:ext cx="4320480" cy="108012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1852" y="4083918"/>
            <a:ext cx="4320480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203598"/>
            <a:ext cx="6660232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32240" y="0"/>
            <a:ext cx="241176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93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447700"/>
            <a:ext cx="1944216" cy="432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2207890"/>
            <a:ext cx="1944216" cy="2560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87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rgbClr val="4784A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10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0027" y="400075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40152" y="400075"/>
            <a:ext cx="2698204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230327" y="2567980"/>
            <a:ext cx="27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3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50937" y="128809"/>
            <a:ext cx="3168352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457972" y="128811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457972" y="1604809"/>
            <a:ext cx="2052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50937" y="3075806"/>
            <a:ext cx="2052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330226" y="3075806"/>
            <a:ext cx="3175223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61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20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226595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11710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8777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462172" y="1475774"/>
            <a:ext cx="1505118" cy="2191951"/>
            <a:chOff x="709613" y="625475"/>
            <a:chExt cx="2908300" cy="4235450"/>
          </a:xfrm>
        </p:grpSpPr>
        <p:pic>
          <p:nvPicPr>
            <p:cNvPr id="2050" name="Picture 2" descr="E:\002-KIMS BUSINESS\007-02-Fullslidesppt-Contents\20161219\07-real\real-item02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13" y="625475"/>
              <a:ext cx="2908300" cy="423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002-KIMS BUSINESS\007-02-Fullslidesppt-Contents\20161219\07-real\real-item01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120" y="1177310"/>
              <a:ext cx="1705223" cy="1609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16367"/>
            <a:ext cx="9144000" cy="564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61602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7" name="Picture 3" descr="E:\002-KIMS BUSINESS\007-02-Fullslidesppt-Contents\20161219\07-real\real-item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99" y="665634"/>
            <a:ext cx="251832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/>
        </p:nvSpPr>
        <p:spPr>
          <a:xfrm>
            <a:off x="467544" y="339502"/>
            <a:ext cx="2008747" cy="4504918"/>
          </a:xfrm>
          <a:custGeom>
            <a:avLst/>
            <a:gdLst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18" fmla="*/ 777240 w 1417320"/>
              <a:gd name="connsiteY18" fmla="*/ 3855720 h 3855720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17" fmla="*/ 777240 w 1417320"/>
              <a:gd name="connsiteY17" fmla="*/ 3855720 h 3855720"/>
              <a:gd name="connsiteX0" fmla="*/ 624840 w 1417320"/>
              <a:gd name="connsiteY0" fmla="*/ 800100 h 3912161"/>
              <a:gd name="connsiteX1" fmla="*/ 624840 w 1417320"/>
              <a:gd name="connsiteY1" fmla="*/ 617220 h 3912161"/>
              <a:gd name="connsiteX2" fmla="*/ 800100 w 1417320"/>
              <a:gd name="connsiteY2" fmla="*/ 617220 h 3912161"/>
              <a:gd name="connsiteX3" fmla="*/ 800100 w 1417320"/>
              <a:gd name="connsiteY3" fmla="*/ 876300 h 3912161"/>
              <a:gd name="connsiteX4" fmla="*/ 449580 w 1417320"/>
              <a:gd name="connsiteY4" fmla="*/ 876300 h 3912161"/>
              <a:gd name="connsiteX5" fmla="*/ 449580 w 1417320"/>
              <a:gd name="connsiteY5" fmla="*/ 571500 h 3912161"/>
              <a:gd name="connsiteX6" fmla="*/ 266700 w 1417320"/>
              <a:gd name="connsiteY6" fmla="*/ 571500 h 3912161"/>
              <a:gd name="connsiteX7" fmla="*/ 723900 w 1417320"/>
              <a:gd name="connsiteY7" fmla="*/ 114300 h 3912161"/>
              <a:gd name="connsiteX8" fmla="*/ 1165860 w 1417320"/>
              <a:gd name="connsiteY8" fmla="*/ 556260 h 3912161"/>
              <a:gd name="connsiteX9" fmla="*/ 1013460 w 1417320"/>
              <a:gd name="connsiteY9" fmla="*/ 556260 h 3912161"/>
              <a:gd name="connsiteX10" fmla="*/ 1013460 w 1417320"/>
              <a:gd name="connsiteY10" fmla="*/ 960120 h 3912161"/>
              <a:gd name="connsiteX11" fmla="*/ 0 w 1417320"/>
              <a:gd name="connsiteY11" fmla="*/ 960120 h 3912161"/>
              <a:gd name="connsiteX12" fmla="*/ 0 w 1417320"/>
              <a:gd name="connsiteY12" fmla="*/ 0 h 3912161"/>
              <a:gd name="connsiteX13" fmla="*/ 1417320 w 1417320"/>
              <a:gd name="connsiteY13" fmla="*/ 0 h 3912161"/>
              <a:gd name="connsiteX14" fmla="*/ 1417320 w 1417320"/>
              <a:gd name="connsiteY14" fmla="*/ 1074420 h 3912161"/>
              <a:gd name="connsiteX15" fmla="*/ 746760 w 1417320"/>
              <a:gd name="connsiteY15" fmla="*/ 1074420 h 3912161"/>
              <a:gd name="connsiteX16" fmla="*/ 746760 w 1417320"/>
              <a:gd name="connsiteY16" fmla="*/ 3855720 h 3912161"/>
              <a:gd name="connsiteX17" fmla="*/ 1132014 w 1417320"/>
              <a:gd name="connsiteY17" fmla="*/ 3912161 h 3912161"/>
              <a:gd name="connsiteX0" fmla="*/ 624840 w 1417320"/>
              <a:gd name="connsiteY0" fmla="*/ 800100 h 3855720"/>
              <a:gd name="connsiteX1" fmla="*/ 624840 w 1417320"/>
              <a:gd name="connsiteY1" fmla="*/ 617220 h 3855720"/>
              <a:gd name="connsiteX2" fmla="*/ 800100 w 1417320"/>
              <a:gd name="connsiteY2" fmla="*/ 617220 h 3855720"/>
              <a:gd name="connsiteX3" fmla="*/ 800100 w 1417320"/>
              <a:gd name="connsiteY3" fmla="*/ 876300 h 3855720"/>
              <a:gd name="connsiteX4" fmla="*/ 449580 w 1417320"/>
              <a:gd name="connsiteY4" fmla="*/ 876300 h 3855720"/>
              <a:gd name="connsiteX5" fmla="*/ 449580 w 1417320"/>
              <a:gd name="connsiteY5" fmla="*/ 571500 h 3855720"/>
              <a:gd name="connsiteX6" fmla="*/ 266700 w 1417320"/>
              <a:gd name="connsiteY6" fmla="*/ 571500 h 3855720"/>
              <a:gd name="connsiteX7" fmla="*/ 723900 w 1417320"/>
              <a:gd name="connsiteY7" fmla="*/ 114300 h 3855720"/>
              <a:gd name="connsiteX8" fmla="*/ 1165860 w 1417320"/>
              <a:gd name="connsiteY8" fmla="*/ 556260 h 3855720"/>
              <a:gd name="connsiteX9" fmla="*/ 1013460 w 1417320"/>
              <a:gd name="connsiteY9" fmla="*/ 556260 h 3855720"/>
              <a:gd name="connsiteX10" fmla="*/ 1013460 w 1417320"/>
              <a:gd name="connsiteY10" fmla="*/ 960120 h 3855720"/>
              <a:gd name="connsiteX11" fmla="*/ 0 w 1417320"/>
              <a:gd name="connsiteY11" fmla="*/ 960120 h 3855720"/>
              <a:gd name="connsiteX12" fmla="*/ 0 w 1417320"/>
              <a:gd name="connsiteY12" fmla="*/ 0 h 3855720"/>
              <a:gd name="connsiteX13" fmla="*/ 1417320 w 1417320"/>
              <a:gd name="connsiteY13" fmla="*/ 0 h 3855720"/>
              <a:gd name="connsiteX14" fmla="*/ 1417320 w 1417320"/>
              <a:gd name="connsiteY14" fmla="*/ 1074420 h 3855720"/>
              <a:gd name="connsiteX15" fmla="*/ 746760 w 1417320"/>
              <a:gd name="connsiteY15" fmla="*/ 1074420 h 3855720"/>
              <a:gd name="connsiteX16" fmla="*/ 746760 w 1417320"/>
              <a:gd name="connsiteY16" fmla="*/ 3855720 h 3855720"/>
              <a:gd name="connsiteX0" fmla="*/ 624840 w 2109415"/>
              <a:gd name="connsiteY0" fmla="*/ 800100 h 3855720"/>
              <a:gd name="connsiteX1" fmla="*/ 624840 w 2109415"/>
              <a:gd name="connsiteY1" fmla="*/ 617220 h 3855720"/>
              <a:gd name="connsiteX2" fmla="*/ 800100 w 2109415"/>
              <a:gd name="connsiteY2" fmla="*/ 617220 h 3855720"/>
              <a:gd name="connsiteX3" fmla="*/ 800100 w 2109415"/>
              <a:gd name="connsiteY3" fmla="*/ 876300 h 3855720"/>
              <a:gd name="connsiteX4" fmla="*/ 449580 w 2109415"/>
              <a:gd name="connsiteY4" fmla="*/ 876300 h 3855720"/>
              <a:gd name="connsiteX5" fmla="*/ 449580 w 2109415"/>
              <a:gd name="connsiteY5" fmla="*/ 571500 h 3855720"/>
              <a:gd name="connsiteX6" fmla="*/ 266700 w 2109415"/>
              <a:gd name="connsiteY6" fmla="*/ 571500 h 3855720"/>
              <a:gd name="connsiteX7" fmla="*/ 723900 w 2109415"/>
              <a:gd name="connsiteY7" fmla="*/ 114300 h 3855720"/>
              <a:gd name="connsiteX8" fmla="*/ 1165860 w 2109415"/>
              <a:gd name="connsiteY8" fmla="*/ 556260 h 3855720"/>
              <a:gd name="connsiteX9" fmla="*/ 1013460 w 2109415"/>
              <a:gd name="connsiteY9" fmla="*/ 556260 h 3855720"/>
              <a:gd name="connsiteX10" fmla="*/ 1013460 w 2109415"/>
              <a:gd name="connsiteY10" fmla="*/ 960120 h 3855720"/>
              <a:gd name="connsiteX11" fmla="*/ 0 w 2109415"/>
              <a:gd name="connsiteY11" fmla="*/ 960120 h 3855720"/>
              <a:gd name="connsiteX12" fmla="*/ 0 w 2109415"/>
              <a:gd name="connsiteY12" fmla="*/ 0 h 3855720"/>
              <a:gd name="connsiteX13" fmla="*/ 1417320 w 2109415"/>
              <a:gd name="connsiteY13" fmla="*/ 0 h 3855720"/>
              <a:gd name="connsiteX14" fmla="*/ 1417320 w 2109415"/>
              <a:gd name="connsiteY14" fmla="*/ 1074420 h 3855720"/>
              <a:gd name="connsiteX15" fmla="*/ 2109415 w 2109415"/>
              <a:gd name="connsiteY15" fmla="*/ 1074420 h 3855720"/>
              <a:gd name="connsiteX16" fmla="*/ 746760 w 2109415"/>
              <a:gd name="connsiteY16" fmla="*/ 3855720 h 3855720"/>
              <a:gd name="connsiteX0" fmla="*/ 624840 w 2125540"/>
              <a:gd name="connsiteY0" fmla="*/ 800100 h 4766844"/>
              <a:gd name="connsiteX1" fmla="*/ 624840 w 2125540"/>
              <a:gd name="connsiteY1" fmla="*/ 617220 h 4766844"/>
              <a:gd name="connsiteX2" fmla="*/ 800100 w 2125540"/>
              <a:gd name="connsiteY2" fmla="*/ 617220 h 4766844"/>
              <a:gd name="connsiteX3" fmla="*/ 800100 w 2125540"/>
              <a:gd name="connsiteY3" fmla="*/ 876300 h 4766844"/>
              <a:gd name="connsiteX4" fmla="*/ 449580 w 2125540"/>
              <a:gd name="connsiteY4" fmla="*/ 876300 h 4766844"/>
              <a:gd name="connsiteX5" fmla="*/ 449580 w 2125540"/>
              <a:gd name="connsiteY5" fmla="*/ 571500 h 4766844"/>
              <a:gd name="connsiteX6" fmla="*/ 266700 w 2125540"/>
              <a:gd name="connsiteY6" fmla="*/ 571500 h 4766844"/>
              <a:gd name="connsiteX7" fmla="*/ 723900 w 2125540"/>
              <a:gd name="connsiteY7" fmla="*/ 114300 h 4766844"/>
              <a:gd name="connsiteX8" fmla="*/ 1165860 w 2125540"/>
              <a:gd name="connsiteY8" fmla="*/ 556260 h 4766844"/>
              <a:gd name="connsiteX9" fmla="*/ 1013460 w 2125540"/>
              <a:gd name="connsiteY9" fmla="*/ 556260 h 4766844"/>
              <a:gd name="connsiteX10" fmla="*/ 1013460 w 2125540"/>
              <a:gd name="connsiteY10" fmla="*/ 960120 h 4766844"/>
              <a:gd name="connsiteX11" fmla="*/ 0 w 2125540"/>
              <a:gd name="connsiteY11" fmla="*/ 960120 h 4766844"/>
              <a:gd name="connsiteX12" fmla="*/ 0 w 2125540"/>
              <a:gd name="connsiteY12" fmla="*/ 0 h 4766844"/>
              <a:gd name="connsiteX13" fmla="*/ 1417320 w 2125540"/>
              <a:gd name="connsiteY13" fmla="*/ 0 h 4766844"/>
              <a:gd name="connsiteX14" fmla="*/ 1417320 w 2125540"/>
              <a:gd name="connsiteY14" fmla="*/ 1074420 h 4766844"/>
              <a:gd name="connsiteX15" fmla="*/ 2109415 w 2125540"/>
              <a:gd name="connsiteY15" fmla="*/ 1074420 h 4766844"/>
              <a:gd name="connsiteX16" fmla="*/ 2125540 w 2125540"/>
              <a:gd name="connsiteY16" fmla="*/ 4766844 h 476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5540" h="4766844">
                <a:moveTo>
                  <a:pt x="624840" y="800100"/>
                </a:moveTo>
                <a:lnTo>
                  <a:pt x="624840" y="617220"/>
                </a:lnTo>
                <a:lnTo>
                  <a:pt x="800100" y="617220"/>
                </a:lnTo>
                <a:lnTo>
                  <a:pt x="800100" y="876300"/>
                </a:lnTo>
                <a:lnTo>
                  <a:pt x="449580" y="876300"/>
                </a:lnTo>
                <a:lnTo>
                  <a:pt x="449580" y="571500"/>
                </a:lnTo>
                <a:lnTo>
                  <a:pt x="266700" y="571500"/>
                </a:lnTo>
                <a:lnTo>
                  <a:pt x="723900" y="114300"/>
                </a:lnTo>
                <a:lnTo>
                  <a:pt x="1165860" y="556260"/>
                </a:lnTo>
                <a:lnTo>
                  <a:pt x="1013460" y="556260"/>
                </a:lnTo>
                <a:lnTo>
                  <a:pt x="1013460" y="960120"/>
                </a:lnTo>
                <a:lnTo>
                  <a:pt x="0" y="960120"/>
                </a:lnTo>
                <a:lnTo>
                  <a:pt x="0" y="0"/>
                </a:lnTo>
                <a:lnTo>
                  <a:pt x="1417320" y="0"/>
                </a:lnTo>
                <a:lnTo>
                  <a:pt x="1417320" y="1074420"/>
                </a:lnTo>
                <a:lnTo>
                  <a:pt x="2109415" y="1074420"/>
                </a:lnTo>
                <a:lnTo>
                  <a:pt x="2125540" y="4766844"/>
                </a:lnTo>
              </a:path>
            </a:pathLst>
          </a:custGeom>
          <a:ln w="38100">
            <a:solidFill>
              <a:schemeClr val="bg1"/>
            </a:solidFill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538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5341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0926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5152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452564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657800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863036" y="3051423"/>
            <a:ext cx="2016224" cy="17281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1520" y="1264881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52564" y="1271413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7800" y="1277945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036" y="1284477"/>
            <a:ext cx="2016224" cy="1764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8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195736" y="1096157"/>
            <a:ext cx="6408712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95736" y="1680605"/>
            <a:ext cx="5940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195736" y="2265053"/>
            <a:ext cx="5472000" cy="4872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123478"/>
            <a:ext cx="61561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987824" y="699542"/>
            <a:ext cx="615617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25671" y="648554"/>
            <a:ext cx="2908176" cy="35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 rot="20700000">
            <a:off x="870629" y="786724"/>
            <a:ext cx="1677203" cy="2590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44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151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6170" y="52195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10" y="2389300"/>
            <a:ext cx="2664296" cy="26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84168" y="2499742"/>
            <a:ext cx="2447664" cy="1662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88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8" r:id="rId3"/>
    <p:sldLayoutId id="2147483660" r:id="rId4"/>
    <p:sldLayoutId id="2147483661" r:id="rId5"/>
    <p:sldLayoutId id="2147483662" r:id="rId6"/>
    <p:sldLayoutId id="2147483671" r:id="rId7"/>
    <p:sldLayoutId id="2147483669" r:id="rId8"/>
    <p:sldLayoutId id="2147483670" r:id="rId9"/>
    <p:sldLayoutId id="2147483663" r:id="rId10"/>
    <p:sldLayoutId id="2147483664" r:id="rId11"/>
    <p:sldLayoutId id="2147483665" r:id="rId12"/>
    <p:sldLayoutId id="2147483666" r:id="rId13"/>
    <p:sldLayoutId id="2147483672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03729" y="1131590"/>
            <a:ext cx="4320480" cy="1080121"/>
          </a:xfrm>
        </p:spPr>
        <p:txBody>
          <a:bodyPr/>
          <a:lstStyle/>
          <a:p>
            <a:pPr algn="ctr"/>
            <a:r>
              <a:rPr lang="nl-NL" altLang="ko-KR" sz="2000" dirty="0">
                <a:latin typeface="Bahnschrift SemiCondensed" panose="020B0502040204020203" pitchFamily="34" charset="0"/>
              </a:rPr>
              <a:t>RANCANG BANGUN APLIKASI PENCARIAN KOST DAN KONTRAKAN BERBASIS WEB UNTUK PROVINSI KEPULAUAN RIAU</a:t>
            </a:r>
            <a:endParaRPr lang="en-US" altLang="ko-KR" sz="2000" dirty="0">
              <a:latin typeface="Bahnschrift SemiCondensed" panose="020B05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67825" y="2787774"/>
            <a:ext cx="2592288" cy="940170"/>
          </a:xfrm>
        </p:spPr>
        <p:txBody>
          <a:bodyPr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000" b="1" dirty="0" err="1" smtClean="0">
                <a:latin typeface="Baskerville Old Face" panose="02020602080505020303" pitchFamily="18" charset="0"/>
              </a:rPr>
              <a:t>Oleh</a:t>
            </a:r>
            <a:r>
              <a:rPr lang="en-US" altLang="ko-KR" sz="2000" b="1" dirty="0" smtClean="0">
                <a:latin typeface="Baskerville Old Face" panose="02020602080505020303" pitchFamily="18" charset="0"/>
              </a:rPr>
              <a:t> : 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2000" b="1" dirty="0" smtClean="0">
                <a:latin typeface="Baskerville Old Face" panose="02020602080505020303" pitchFamily="18" charset="0"/>
              </a:rPr>
              <a:t>Mirna </a:t>
            </a:r>
            <a:r>
              <a:rPr lang="en-US" altLang="ko-KR" sz="2000" b="1" dirty="0" err="1" smtClean="0">
                <a:latin typeface="Baskerville Old Face" panose="02020602080505020303" pitchFamily="18" charset="0"/>
              </a:rPr>
              <a:t>Islaminarni</a:t>
            </a:r>
            <a:endParaRPr lang="en-US" altLang="ko-KR" sz="2000" b="1" dirty="0" smtClean="0">
              <a:latin typeface="Baskerville Old Face" panose="02020602080505020303" pitchFamily="18" charset="0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sz="2000" b="1" dirty="0" smtClean="0">
                <a:latin typeface="Baskerville Old Face" panose="02020602080505020303" pitchFamily="18" charset="0"/>
              </a:rPr>
              <a:t>3201816115</a:t>
            </a:r>
            <a:endParaRPr lang="en-US" altLang="ko-KR" sz="20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1680" y="555526"/>
            <a:ext cx="7452320" cy="576064"/>
          </a:xfrm>
        </p:spPr>
        <p:txBody>
          <a:bodyPr/>
          <a:lstStyle/>
          <a:p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Analisa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729806"/>
              </p:ext>
            </p:extLst>
          </p:nvPr>
        </p:nvGraphicFramePr>
        <p:xfrm>
          <a:off x="2267744" y="1419622"/>
          <a:ext cx="6179545" cy="29912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8110">
                  <a:extLst>
                    <a:ext uri="{9D8B030D-6E8A-4147-A177-3AD203B41FA5}">
                      <a16:colId xmlns:a16="http://schemas.microsoft.com/office/drawing/2014/main" val="673113130"/>
                    </a:ext>
                  </a:extLst>
                </a:gridCol>
                <a:gridCol w="1768034">
                  <a:extLst>
                    <a:ext uri="{9D8B030D-6E8A-4147-A177-3AD203B41FA5}">
                      <a16:colId xmlns:a16="http://schemas.microsoft.com/office/drawing/2014/main" val="732365503"/>
                    </a:ext>
                  </a:extLst>
                </a:gridCol>
                <a:gridCol w="3973401">
                  <a:extLst>
                    <a:ext uri="{9D8B030D-6E8A-4147-A177-3AD203B41FA5}">
                      <a16:colId xmlns:a16="http://schemas.microsoft.com/office/drawing/2014/main" val="3703338374"/>
                    </a:ext>
                  </a:extLst>
                </a:gridCol>
              </a:tblGrid>
              <a:tr h="11452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 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User 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Kebutuhan 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extLst>
                  <a:ext uri="{0D108BD9-81ED-4DB2-BD59-A6C34878D82A}">
                    <a16:rowId xmlns:a16="http://schemas.microsoft.com/office/drawing/2014/main" val="2551049153"/>
                  </a:ext>
                </a:extLst>
              </a:tr>
              <a:tr h="69023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Membutuhkan data kost dan kontrakan</a:t>
                      </a:r>
                      <a:endParaRPr lang="en-US" sz="80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Membutuhkan informasi penyewaan kost/kontrakan secara offline</a:t>
                      </a:r>
                      <a:endParaRPr lang="en-US" sz="80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Membutuhkan informasi dari pemilik kost dan kontrakan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extLst>
                  <a:ext uri="{0D108BD9-81ED-4DB2-BD59-A6C34878D82A}">
                    <a16:rowId xmlns:a16="http://schemas.microsoft.com/office/drawing/2014/main" val="1663273732"/>
                  </a:ext>
                </a:extLst>
              </a:tr>
              <a:tr h="103910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Pemilik 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Membutuhkan form data kost/kontrakan</a:t>
                      </a:r>
                      <a:endParaRPr lang="en-US" sz="80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Membutuhkan informasi data pemesanan</a:t>
                      </a:r>
                      <a:endParaRPr lang="en-US" sz="80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Membutuhkan bukti pembayaran kost dan kontrakan yang dilakukkan oleh pemesan</a:t>
                      </a:r>
                      <a:endParaRPr lang="en-US" sz="80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Membutuhkan pengelolaan data kost dan kontrakan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extLst>
                  <a:ext uri="{0D108BD9-81ED-4DB2-BD59-A6C34878D82A}">
                    <a16:rowId xmlns:a16="http://schemas.microsoft.com/office/drawing/2014/main" val="2623970820"/>
                  </a:ext>
                </a:extLst>
              </a:tr>
              <a:tr h="103910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Pelanggan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dirty="0" err="1">
                          <a:effectLst/>
                        </a:rPr>
                        <a:t>Dapat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membuka</a:t>
                      </a:r>
                      <a:r>
                        <a:rPr lang="en-US" sz="900" dirty="0">
                          <a:effectLst/>
                        </a:rPr>
                        <a:t> web </a:t>
                      </a:r>
                      <a:r>
                        <a:rPr lang="en-US" sz="900" dirty="0" err="1">
                          <a:effectLst/>
                        </a:rPr>
                        <a:t>aplikasi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pencarian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kost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kontrakan</a:t>
                      </a:r>
                      <a:endParaRPr lang="en-US" sz="8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dirty="0" err="1">
                          <a:effectLst/>
                        </a:rPr>
                        <a:t>Dapat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mencari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kost</a:t>
                      </a:r>
                      <a:r>
                        <a:rPr lang="en-US" sz="900" dirty="0">
                          <a:effectLst/>
                        </a:rPr>
                        <a:t>/</a:t>
                      </a:r>
                      <a:r>
                        <a:rPr lang="en-US" sz="900" dirty="0" err="1">
                          <a:effectLst/>
                        </a:rPr>
                        <a:t>kontrakan</a:t>
                      </a:r>
                      <a:endParaRPr lang="en-US" sz="8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dirty="0" err="1">
                          <a:effectLst/>
                        </a:rPr>
                        <a:t>Dapat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melihat</a:t>
                      </a:r>
                      <a:r>
                        <a:rPr lang="en-US" sz="900" dirty="0">
                          <a:effectLst/>
                        </a:rPr>
                        <a:t> detail </a:t>
                      </a:r>
                      <a:r>
                        <a:rPr lang="en-US" sz="900" dirty="0" err="1">
                          <a:effectLst/>
                        </a:rPr>
                        <a:t>kost</a:t>
                      </a:r>
                      <a:r>
                        <a:rPr lang="en-US" sz="900" dirty="0">
                          <a:effectLst/>
                        </a:rPr>
                        <a:t>/</a:t>
                      </a:r>
                      <a:r>
                        <a:rPr lang="en-US" sz="900" dirty="0" err="1">
                          <a:effectLst/>
                        </a:rPr>
                        <a:t>kontrakan</a:t>
                      </a:r>
                      <a:endParaRPr lang="en-US" sz="8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dirty="0" err="1">
                          <a:effectLst/>
                        </a:rPr>
                        <a:t>Dapat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memesan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kost</a:t>
                      </a:r>
                      <a:r>
                        <a:rPr lang="en-US" sz="900" dirty="0">
                          <a:effectLst/>
                        </a:rPr>
                        <a:t>/</a:t>
                      </a:r>
                      <a:r>
                        <a:rPr lang="en-US" sz="900" dirty="0" err="1">
                          <a:effectLst/>
                        </a:rPr>
                        <a:t>kontrakan</a:t>
                      </a:r>
                      <a:endParaRPr lang="en-US" sz="8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dirty="0" err="1">
                          <a:effectLst/>
                        </a:rPr>
                        <a:t>Dapat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mengisi</a:t>
                      </a:r>
                      <a:r>
                        <a:rPr lang="en-US" sz="900" dirty="0">
                          <a:effectLst/>
                        </a:rPr>
                        <a:t> data </a:t>
                      </a:r>
                      <a:r>
                        <a:rPr lang="en-US" sz="900" dirty="0" err="1">
                          <a:effectLst/>
                        </a:rPr>
                        <a:t>pemesanan</a:t>
                      </a:r>
                      <a:endParaRPr lang="en-US" sz="8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dirty="0" err="1">
                          <a:effectLst/>
                        </a:rPr>
                        <a:t>Dapat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memberikan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bukti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pembayaran</a:t>
                      </a:r>
                      <a:endParaRPr lang="en-US" sz="8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dirty="0" err="1">
                          <a:effectLst/>
                        </a:rPr>
                        <a:t>Dapat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menghubungi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pemilik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kost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kontrakan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7" marR="50657" marT="0" marB="0"/>
                </a:tc>
                <a:extLst>
                  <a:ext uri="{0D108BD9-81ED-4DB2-BD59-A6C34878D82A}">
                    <a16:rowId xmlns:a16="http://schemas.microsoft.com/office/drawing/2014/main" val="2486894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08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/>
          <p:cNvSpPr txBox="1">
            <a:spLocks/>
          </p:cNvSpPr>
          <p:nvPr/>
        </p:nvSpPr>
        <p:spPr>
          <a:xfrm>
            <a:off x="197897" y="574072"/>
            <a:ext cx="5085718" cy="261391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 err="1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Permodelan</a:t>
            </a:r>
            <a:r>
              <a:rPr lang="en-US" altLang="ko-KR" sz="18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Kebutuhan</a:t>
            </a:r>
            <a:r>
              <a:rPr lang="en-US" altLang="ko-KR" sz="1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dengan</a:t>
            </a:r>
            <a:r>
              <a:rPr lang="en-US" altLang="ko-KR" sz="1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UseCase</a:t>
            </a:r>
            <a:r>
              <a:rPr lang="en-US" altLang="ko-KR" sz="1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model </a:t>
            </a:r>
            <a:endParaRPr lang="ko-KR" altLang="en-US" sz="1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197897" y="1265040"/>
            <a:ext cx="2902265" cy="3696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Use Case Diagram</a:t>
            </a:r>
          </a:p>
          <a:p>
            <a:pPr marL="0" indent="0">
              <a:buNone/>
            </a:pPr>
            <a:endParaRPr lang="en-US" altLang="ko-KR" sz="1600" b="1" dirty="0" smtClean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Text Placeholder 1"/>
          <p:cNvSpPr txBox="1">
            <a:spLocks/>
          </p:cNvSpPr>
          <p:nvPr/>
        </p:nvSpPr>
        <p:spPr>
          <a:xfrm>
            <a:off x="3801345" y="4773808"/>
            <a:ext cx="2902265" cy="3696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  <a:cs typeface="Arial" pitchFamily="34" charset="0"/>
              </a:rPr>
              <a:t>Gambar</a:t>
            </a:r>
            <a:r>
              <a:rPr lang="en-US" altLang="ko-KR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  <a:cs typeface="Arial" pitchFamily="34" charset="0"/>
              </a:rPr>
              <a:t> Use Case Diagram</a:t>
            </a:r>
          </a:p>
          <a:p>
            <a:pPr marL="0" indent="0">
              <a:buNone/>
            </a:pPr>
            <a:endParaRPr lang="en-US" altLang="ko-KR" sz="1600" b="1" dirty="0" smtClean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40200" r="25588" b="29000"/>
          <a:stretch/>
        </p:blipFill>
        <p:spPr>
          <a:xfrm>
            <a:off x="5160035" y="123478"/>
            <a:ext cx="3744416" cy="1584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1" t="30400" r="27163" b="16401"/>
          <a:stretch/>
        </p:blipFill>
        <p:spPr>
          <a:xfrm>
            <a:off x="323528" y="1845482"/>
            <a:ext cx="4392488" cy="2928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8" t="27600" r="26375" b="15000"/>
          <a:stretch/>
        </p:blipFill>
        <p:spPr>
          <a:xfrm>
            <a:off x="5252478" y="1821480"/>
            <a:ext cx="352839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3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20788" y="140630"/>
            <a:ext cx="6674024" cy="576064"/>
          </a:xfrm>
        </p:spPr>
        <p:txBody>
          <a:bodyPr/>
          <a:lstStyle/>
          <a:p>
            <a:r>
              <a:rPr lang="en-US" sz="2000" dirty="0" err="1" smtClean="0"/>
              <a:t>Pengujian</a:t>
            </a:r>
            <a:r>
              <a:rPr lang="en-US" sz="2000" dirty="0" smtClean="0"/>
              <a:t> </a:t>
            </a:r>
            <a:r>
              <a:rPr lang="en-US" sz="2000" dirty="0" err="1" smtClean="0"/>
              <a:t>Aplikasi</a:t>
            </a:r>
            <a:r>
              <a:rPr lang="en-US" sz="2000" dirty="0" smtClean="0"/>
              <a:t> </a:t>
            </a:r>
            <a:r>
              <a:rPr lang="en-US" sz="2000" dirty="0" err="1" smtClean="0"/>
              <a:t>Pencarian</a:t>
            </a:r>
            <a:r>
              <a:rPr lang="en-US" sz="2000" dirty="0" smtClean="0"/>
              <a:t> </a:t>
            </a:r>
            <a:r>
              <a:rPr lang="en-US" sz="2000" dirty="0" err="1" smtClean="0"/>
              <a:t>Kost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Kontrakan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Hak</a:t>
            </a:r>
            <a:r>
              <a:rPr lang="en-US" dirty="0" smtClean="0"/>
              <a:t> </a:t>
            </a:r>
            <a:r>
              <a:rPr lang="en-US" dirty="0" err="1" smtClean="0"/>
              <a:t>Akses</a:t>
            </a:r>
            <a:r>
              <a:rPr lang="en-US" dirty="0" smtClean="0"/>
              <a:t> Admin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b="4860"/>
          <a:stretch/>
        </p:blipFill>
        <p:spPr bwMode="auto">
          <a:xfrm>
            <a:off x="251520" y="1013742"/>
            <a:ext cx="4248472" cy="2033404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/>
          <a:srcRect b="4591"/>
          <a:stretch/>
        </p:blipFill>
        <p:spPr bwMode="auto">
          <a:xfrm>
            <a:off x="4499992" y="1002670"/>
            <a:ext cx="4392488" cy="204447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/>
          <a:srcRect b="5935"/>
          <a:stretch/>
        </p:blipFill>
        <p:spPr bwMode="auto">
          <a:xfrm>
            <a:off x="251520" y="3073315"/>
            <a:ext cx="4248471" cy="194670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5"/>
          <a:srcRect b="5129"/>
          <a:stretch/>
        </p:blipFill>
        <p:spPr bwMode="auto">
          <a:xfrm>
            <a:off x="4499990" y="3051408"/>
            <a:ext cx="4392489" cy="196861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890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b="4591"/>
          <a:stretch/>
        </p:blipFill>
        <p:spPr bwMode="auto">
          <a:xfrm>
            <a:off x="467544" y="411510"/>
            <a:ext cx="5039995" cy="27051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2"/>
          <a:srcRect b="5129"/>
          <a:stretch/>
        </p:blipFill>
        <p:spPr bwMode="auto">
          <a:xfrm>
            <a:off x="3131840" y="2211710"/>
            <a:ext cx="4983480" cy="265938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185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Hak</a:t>
            </a:r>
            <a:r>
              <a:rPr lang="en-US" dirty="0" smtClean="0"/>
              <a:t>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Pemilik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b="6472"/>
          <a:stretch/>
        </p:blipFill>
        <p:spPr bwMode="auto">
          <a:xfrm>
            <a:off x="179512" y="915566"/>
            <a:ext cx="5010785" cy="263652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b="5129"/>
          <a:stretch/>
        </p:blipFill>
        <p:spPr bwMode="auto">
          <a:xfrm>
            <a:off x="3995936" y="1563638"/>
            <a:ext cx="4940935" cy="263652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3314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b="4860"/>
          <a:stretch/>
        </p:blipFill>
        <p:spPr bwMode="auto">
          <a:xfrm>
            <a:off x="251520" y="267494"/>
            <a:ext cx="5096510" cy="272796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b="5129"/>
          <a:stretch/>
        </p:blipFill>
        <p:spPr bwMode="auto">
          <a:xfrm>
            <a:off x="3203848" y="1923678"/>
            <a:ext cx="5009515" cy="26733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102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Hak</a:t>
            </a:r>
            <a:r>
              <a:rPr lang="en-US" dirty="0" smtClean="0"/>
              <a:t>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Pelanggan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b="4591"/>
          <a:stretch/>
        </p:blipFill>
        <p:spPr bwMode="auto">
          <a:xfrm>
            <a:off x="467544" y="987574"/>
            <a:ext cx="5039995" cy="27051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b="5129"/>
          <a:stretch/>
        </p:blipFill>
        <p:spPr bwMode="auto">
          <a:xfrm>
            <a:off x="3131840" y="2211818"/>
            <a:ext cx="5039995" cy="268986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0987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6"/>
          <a:stretch/>
        </p:blipFill>
        <p:spPr bwMode="auto">
          <a:xfrm>
            <a:off x="251520" y="411510"/>
            <a:ext cx="5039995" cy="268033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b="4784"/>
          <a:stretch/>
        </p:blipFill>
        <p:spPr bwMode="auto">
          <a:xfrm>
            <a:off x="3131840" y="2283718"/>
            <a:ext cx="5039995" cy="269938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590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Kesimpulan</a:t>
            </a:r>
            <a:r>
              <a:rPr lang="en-US" dirty="0" smtClean="0"/>
              <a:t> Dan Saran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91680" y="614233"/>
            <a:ext cx="1403648" cy="504056"/>
          </a:xfrm>
        </p:spPr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924448"/>
            <a:ext cx="49685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Adapun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kesimpulan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pencarian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kost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sangat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bermanfaat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kost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harga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juga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fasilitas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kost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Kepulauan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Riau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pendatang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mahasiswa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memudahkan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gedung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pergi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juga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menyediakan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pencarian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agar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mempermudah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melakukkan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pemesanan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kost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juga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menyediakan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uploud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bukti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mempermudah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kost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juga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media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promosi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gedung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372200" y="534380"/>
            <a:ext cx="1403648" cy="50405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Saran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20479" y="866261"/>
            <a:ext cx="33070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pengamatan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kekurangan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menyarankan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hal-hal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yang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4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dibangun</a:t>
            </a: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menu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uploud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rekening</a:t>
            </a: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pemilik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mempermudah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pemilik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menguploud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4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rekening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login </a:t>
            </a: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4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arahkan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4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uploud</a:t>
            </a: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KTP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62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99" y="3291830"/>
            <a:ext cx="9144000" cy="564712"/>
          </a:xfrm>
        </p:spPr>
        <p:txBody>
          <a:bodyPr/>
          <a:lstStyle/>
          <a:p>
            <a:r>
              <a:rPr lang="en-US" altLang="ko-KR" sz="4400" dirty="0">
                <a:solidFill>
                  <a:schemeClr val="accent2"/>
                </a:solidFill>
                <a:latin typeface="GeoSlab703 Md BT" panose="02060603020205020403" pitchFamily="18" charset="0"/>
              </a:rPr>
              <a:t>Thank </a:t>
            </a:r>
            <a:r>
              <a:rPr lang="en-US" altLang="ko-KR" sz="4400" dirty="0" smtClean="0">
                <a:solidFill>
                  <a:schemeClr val="accent2"/>
                </a:solidFill>
                <a:latin typeface="GeoSlab703 Md BT" panose="02060603020205020403" pitchFamily="18" charset="0"/>
              </a:rPr>
              <a:t>you</a:t>
            </a:r>
            <a:endParaRPr lang="ko-KR" altLang="en-US" sz="4400" dirty="0">
              <a:solidFill>
                <a:schemeClr val="accent2"/>
              </a:solidFill>
              <a:latin typeface="GeoSlab703 Md BT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482" y="771550"/>
            <a:ext cx="1601185" cy="936104"/>
          </a:xfrm>
        </p:spPr>
        <p:txBody>
          <a:bodyPr/>
          <a:lstStyle/>
          <a:p>
            <a:pPr algn="ctr"/>
            <a:r>
              <a:rPr lang="en-US" altLang="ko-KR" sz="2000" b="1" dirty="0" err="1" smtClean="0">
                <a:latin typeface="Arial Rounded MT Bold" panose="020F0704030504030204" pitchFamily="34" charset="0"/>
              </a:rPr>
              <a:t>Latar</a:t>
            </a:r>
            <a:r>
              <a:rPr lang="en-US" altLang="ko-KR" sz="2000" b="1" dirty="0" smtClean="0">
                <a:latin typeface="Arial Rounded MT Bold" panose="020F0704030504030204" pitchFamily="34" charset="0"/>
              </a:rPr>
              <a:t> </a:t>
            </a:r>
          </a:p>
          <a:p>
            <a:pPr algn="ctr"/>
            <a:r>
              <a:rPr lang="en-US" altLang="ko-KR" sz="2000" b="1" dirty="0" err="1" smtClean="0">
                <a:latin typeface="Arial Rounded MT Bold" panose="020F0704030504030204" pitchFamily="34" charset="0"/>
              </a:rPr>
              <a:t>Belakang</a:t>
            </a:r>
            <a:endParaRPr lang="ko-KR" altLang="en-US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1680" y="987574"/>
            <a:ext cx="72008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ko-KR" sz="1400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altLang="ko-KR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Kepulauan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Riau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gerbang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wisata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mancanegara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Pulau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Bali.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Objek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wisata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Kepulauan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Riau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meliputi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wisata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pantai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bahari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wisata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cagar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budaya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wisata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makam-makam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bersejarah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agrowisata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Kepulauan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Riau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juga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percontohan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wisata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lintas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batas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Kota Manado, Belitung,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Pulau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Kalimantan.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Kepulauan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Riau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juga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Perguruan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Tinggi yang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terdiri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Politeknik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19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Sekolah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Tinggi,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Akademi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[2] 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ko-KR" sz="1400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ko-KR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banyaknya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wisata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Perguruan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Tinggi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menjadikan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pemilik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memerlukan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dukungan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diketahui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ingin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berwisata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ingin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kuliah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Kepulauan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Riau. </a:t>
            </a:r>
          </a:p>
          <a:p>
            <a:endParaRPr lang="en-US" altLang="ko-KR" sz="1200" dirty="0" smtClean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562" y="819419"/>
            <a:ext cx="829889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ko-KR" sz="1400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Promosi</a:t>
            </a:r>
            <a:r>
              <a:rPr lang="en-US" altLang="ko-KR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mulut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mulut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plang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dipasang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Cara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keterbatasan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menyebarluaskan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keberadaan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Kepulauan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Riau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luar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menjangkau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luas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media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online.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media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mempermudah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ingin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mencari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demikian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keberadaan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objek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wisata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perguruan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Media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pencarian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membutuhkan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sekaligus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sarana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pemilik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latar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penulis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bermaksud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mengajukan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akhir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judul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“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Rancang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Pencarian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Kost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Kontrakan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Kepulaun</a:t>
            </a:r>
            <a:r>
              <a:rPr lang="en-US" altLang="ko-KR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Riau”.</a:t>
            </a:r>
          </a:p>
          <a:p>
            <a:pPr algn="ctr"/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2209" y="5077970"/>
            <a:ext cx="810735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688261" y="856277"/>
            <a:ext cx="3348000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5333609" y="820277"/>
            <a:ext cx="3348000" cy="3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3" descr="E:\002-KIMS BUSINESS\007-02-Fullslidesppt-Contents\20161219\07-real\real-item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836" y="31887"/>
            <a:ext cx="936104" cy="88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862660" y="617302"/>
            <a:ext cx="6876256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>
                <a:solidFill>
                  <a:schemeClr val="accent1"/>
                </a:solidFill>
                <a:cs typeface="Arial" pitchFamily="34" charset="0"/>
              </a:rPr>
              <a:t>Rumusan</a:t>
            </a:r>
            <a:r>
              <a:rPr lang="en-US" sz="36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chemeClr val="accent1"/>
                </a:solidFill>
                <a:cs typeface="Arial" pitchFamily="34" charset="0"/>
              </a:rPr>
              <a:t>Masalah</a:t>
            </a:r>
            <a:endParaRPr lang="en-US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0"/>
          <p:cNvSpPr txBox="1"/>
          <p:nvPr/>
        </p:nvSpPr>
        <p:spPr bwMode="auto">
          <a:xfrm>
            <a:off x="2734143" y="1832820"/>
            <a:ext cx="4781487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393646" y="1730836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467409" y="1792533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81685" y="1831266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52133" y="1730836"/>
            <a:ext cx="5150225" cy="662525"/>
          </a:xfrm>
          <a:prstGeom prst="roundRect">
            <a:avLst>
              <a:gd name="adj" fmla="val 1071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34143" y="1780956"/>
            <a:ext cx="4986205" cy="539131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12"/>
          <p:cNvSpPr txBox="1"/>
          <p:nvPr/>
        </p:nvSpPr>
        <p:spPr bwMode="auto">
          <a:xfrm>
            <a:off x="2862660" y="1814347"/>
            <a:ext cx="4781487" cy="43088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100" dirty="0" err="1" smtClean="0">
                <a:solidFill>
                  <a:schemeClr val="accent3"/>
                </a:solidFill>
                <a:cs typeface="Arial" pitchFamily="34" charset="0"/>
              </a:rPr>
              <a:t>Bagaimana</a:t>
            </a:r>
            <a:r>
              <a:rPr lang="en-US" altLang="ko-KR" sz="1100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membangun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Aplikasi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Rancang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Bangun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Aplikasi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Pencarian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Kost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dan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Kontrakan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Berbasis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Web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untuk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Provinsi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3"/>
                </a:solidFill>
                <a:cs typeface="Arial" pitchFamily="34" charset="0"/>
              </a:rPr>
              <a:t>Kepulauan</a:t>
            </a:r>
            <a:r>
              <a:rPr lang="en-US" altLang="ko-KR" sz="1100" dirty="0">
                <a:solidFill>
                  <a:schemeClr val="accent3"/>
                </a:solidFill>
                <a:cs typeface="Arial" pitchFamily="34" charset="0"/>
              </a:rPr>
              <a:t> Riau.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93646" y="2545305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467409" y="2607002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481685" y="2645735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652133" y="2545305"/>
            <a:ext cx="5150225" cy="662525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734143" y="2607002"/>
            <a:ext cx="4986205" cy="539131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12"/>
          <p:cNvSpPr txBox="1"/>
          <p:nvPr/>
        </p:nvSpPr>
        <p:spPr bwMode="auto">
          <a:xfrm>
            <a:off x="2862660" y="2729274"/>
            <a:ext cx="5237732" cy="2616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100" dirty="0" err="1" smtClean="0">
                <a:solidFill>
                  <a:schemeClr val="accent2"/>
                </a:solidFill>
                <a:cs typeface="Arial" pitchFamily="34" charset="0"/>
              </a:rPr>
              <a:t>Bagaimana</a:t>
            </a:r>
            <a:r>
              <a:rPr lang="en-US" altLang="ko-KR" sz="11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2"/>
                </a:solidFill>
                <a:cs typeface="Arial" pitchFamily="34" charset="0"/>
              </a:rPr>
              <a:t>menyediakan</a:t>
            </a:r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 media </a:t>
            </a:r>
            <a:r>
              <a:rPr lang="en-US" altLang="ko-KR" sz="1100" dirty="0" err="1">
                <a:solidFill>
                  <a:schemeClr val="accent2"/>
                </a:solidFill>
                <a:cs typeface="Arial" pitchFamily="34" charset="0"/>
              </a:rPr>
              <a:t>promosi</a:t>
            </a:r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2"/>
                </a:solidFill>
                <a:cs typeface="Arial" pitchFamily="34" charset="0"/>
              </a:rPr>
              <a:t>bagi</a:t>
            </a:r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2"/>
                </a:solidFill>
                <a:cs typeface="Arial" pitchFamily="34" charset="0"/>
              </a:rPr>
              <a:t>pemilik</a:t>
            </a:r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2"/>
                </a:solidFill>
                <a:cs typeface="Arial" pitchFamily="34" charset="0"/>
              </a:rPr>
              <a:t>kost</a:t>
            </a:r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2"/>
                </a:solidFill>
                <a:cs typeface="Arial" pitchFamily="34" charset="0"/>
              </a:rPr>
              <a:t>dan</a:t>
            </a:r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accent2"/>
                </a:solidFill>
                <a:cs typeface="Arial" pitchFamily="34" charset="0"/>
              </a:rPr>
              <a:t>kontrakan</a:t>
            </a:r>
            <a:endParaRPr lang="en-US" altLang="ko-KR" sz="11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393645" y="3356903"/>
            <a:ext cx="792087" cy="662525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467409" y="3421471"/>
            <a:ext cx="644561" cy="539130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481685" y="3460204"/>
            <a:ext cx="6160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652132" y="3363570"/>
            <a:ext cx="5150225" cy="662525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734143" y="3421471"/>
            <a:ext cx="4986205" cy="539131"/>
          </a:xfrm>
          <a:prstGeom prst="roundRect">
            <a:avLst>
              <a:gd name="adj" fmla="val 10715"/>
            </a:avLst>
          </a:prstGeom>
          <a:gradFill flip="none" rotWithShape="1">
            <a:gsLst>
              <a:gs pos="0">
                <a:schemeClr val="bg1">
                  <a:lumMod val="92000"/>
                </a:schemeClr>
              </a:gs>
              <a:gs pos="100000">
                <a:schemeClr val="bg1"/>
              </a:gs>
            </a:gsLst>
            <a:lin ang="8100000" scaled="0"/>
            <a:tileRect/>
          </a:gra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12"/>
          <p:cNvSpPr txBox="1"/>
          <p:nvPr/>
        </p:nvSpPr>
        <p:spPr bwMode="auto">
          <a:xfrm>
            <a:off x="2879524" y="3463999"/>
            <a:ext cx="478148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 smtClean="0">
                <a:solidFill>
                  <a:schemeClr val="accent1"/>
                </a:solidFill>
                <a:cs typeface="Arial" pitchFamily="34" charset="0"/>
              </a:rPr>
              <a:t>Bagaimana</a:t>
            </a:r>
            <a:r>
              <a:rPr lang="en-US" altLang="ko-KR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memfasilitasi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masyarakat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membutuhkan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rumah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kost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dan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kontrakan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464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F44B96E5-2F7B-498D-A86B-BF081DF933CF}"/>
              </a:ext>
            </a:extLst>
          </p:cNvPr>
          <p:cNvGrpSpPr/>
          <p:nvPr/>
        </p:nvGrpSpPr>
        <p:grpSpPr>
          <a:xfrm>
            <a:off x="1416480" y="815723"/>
            <a:ext cx="5656738" cy="3300052"/>
            <a:chOff x="82017" y="1445686"/>
            <a:chExt cx="5656738" cy="3300052"/>
          </a:xfrm>
        </p:grpSpPr>
        <p:sp>
          <p:nvSpPr>
            <p:cNvPr id="313" name="Freeform 8">
              <a:extLst>
                <a:ext uri="{FF2B5EF4-FFF2-40B4-BE49-F238E27FC236}">
                  <a16:creationId xmlns:a16="http://schemas.microsoft.com/office/drawing/2014/main" id="{B1B220BF-2544-4CE2-AC9C-AB3390795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686" y="2805811"/>
              <a:ext cx="5376012" cy="1915864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4" name="Freeform 9">
              <a:extLst>
                <a:ext uri="{FF2B5EF4-FFF2-40B4-BE49-F238E27FC236}">
                  <a16:creationId xmlns:a16="http://schemas.microsoft.com/office/drawing/2014/main" id="{6EF071A2-F528-4ABE-8FA2-237B475F6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17" y="1969340"/>
              <a:ext cx="5533493" cy="2776398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5" name="Freeform 10">
              <a:extLst>
                <a:ext uri="{FF2B5EF4-FFF2-40B4-BE49-F238E27FC236}">
                  <a16:creationId xmlns:a16="http://schemas.microsoft.com/office/drawing/2014/main" id="{376838AC-0382-42DB-9908-B5CDFF6E8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420" y="1740169"/>
              <a:ext cx="4966335" cy="2533478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6" name="Freeform 11">
              <a:extLst>
                <a:ext uri="{FF2B5EF4-FFF2-40B4-BE49-F238E27FC236}">
                  <a16:creationId xmlns:a16="http://schemas.microsoft.com/office/drawing/2014/main" id="{BF172578-D271-458C-8FCD-610261017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3027" y="1445686"/>
              <a:ext cx="3272851" cy="1118351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/>
              <a:t>Batasan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Masalah</a:t>
            </a:r>
            <a:endParaRPr lang="ko-KR" alt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66455" y="3484063"/>
            <a:ext cx="1872000" cy="1185310"/>
            <a:chOff x="566455" y="3484063"/>
            <a:chExt cx="1872000" cy="1185310"/>
          </a:xfrm>
        </p:grpSpPr>
        <p:sp>
          <p:nvSpPr>
            <p:cNvPr id="10" name="TextBox 9"/>
            <p:cNvSpPr txBox="1"/>
            <p:nvPr/>
          </p:nvSpPr>
          <p:spPr>
            <a:xfrm>
              <a:off x="1136909" y="3484063"/>
              <a:ext cx="61600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6455" y="3933519"/>
              <a:ext cx="1872000" cy="72000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0210" y="4023042"/>
              <a:ext cx="1739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err="1" smtClean="0">
                  <a:solidFill>
                    <a:schemeClr val="accent2"/>
                  </a:solidFill>
                </a:rPr>
                <a:t>Aplikasi</a:t>
              </a:r>
              <a:r>
                <a:rPr lang="en-US" altLang="ko-KR" sz="1200" dirty="0" smtClean="0">
                  <a:solidFill>
                    <a:schemeClr val="accent2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</a:rPr>
                <a:t>ini</a:t>
              </a:r>
              <a:r>
                <a:rPr lang="en-US" altLang="ko-KR" sz="1200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</a:rPr>
                <a:t>dibangun</a:t>
              </a:r>
              <a:r>
                <a:rPr lang="en-US" altLang="ko-KR" sz="1200" dirty="0">
                  <a:solidFill>
                    <a:schemeClr val="accent2"/>
                  </a:solidFill>
                </a:rPr>
                <a:t>  </a:t>
              </a:r>
              <a:r>
                <a:rPr lang="en-US" altLang="ko-KR" sz="1200" dirty="0" err="1">
                  <a:solidFill>
                    <a:schemeClr val="accent2"/>
                  </a:solidFill>
                </a:rPr>
                <a:t>menggunakan</a:t>
              </a:r>
              <a:r>
                <a:rPr lang="en-US" altLang="ko-KR" sz="1200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</a:rPr>
                <a:t>bahasa</a:t>
              </a:r>
              <a:r>
                <a:rPr lang="en-US" altLang="ko-KR" sz="1200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2"/>
                  </a:solidFill>
                </a:rPr>
                <a:t>pemrograman</a:t>
              </a:r>
              <a:r>
                <a:rPr lang="en-US" altLang="ko-KR" sz="1200" dirty="0">
                  <a:solidFill>
                    <a:schemeClr val="accent2"/>
                  </a:solidFill>
                </a:rPr>
                <a:t> PHP.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254587" y="3540395"/>
            <a:ext cx="2098533" cy="1140319"/>
            <a:chOff x="3002559" y="3540395"/>
            <a:chExt cx="2098533" cy="1140319"/>
          </a:xfrm>
        </p:grpSpPr>
        <p:sp>
          <p:nvSpPr>
            <p:cNvPr id="15" name="TextBox 14"/>
            <p:cNvSpPr txBox="1"/>
            <p:nvPr/>
          </p:nvSpPr>
          <p:spPr>
            <a:xfrm>
              <a:off x="3671122" y="3540395"/>
              <a:ext cx="61600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86735" y="3933519"/>
              <a:ext cx="1872000" cy="72000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02559" y="4034383"/>
              <a:ext cx="2098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smtClean="0">
                  <a:solidFill>
                    <a:schemeClr val="accent1"/>
                  </a:solidFill>
                </a:rPr>
                <a:t>Database 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yang </a:t>
              </a:r>
              <a:r>
                <a:rPr lang="en-US" altLang="ko-KR" sz="1200" dirty="0" err="1">
                  <a:solidFill>
                    <a:schemeClr val="accent1"/>
                  </a:solidFill>
                </a:rPr>
                <a:t>digunakan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1"/>
                  </a:solidFill>
                </a:rPr>
                <a:t>dalam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1"/>
                  </a:solidFill>
                </a:rPr>
                <a:t>membangun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1"/>
                  </a:solidFill>
                </a:rPr>
                <a:t>aplikasi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1"/>
                  </a:solidFill>
                </a:rPr>
                <a:t>ini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1"/>
                  </a:solidFill>
                </a:rPr>
                <a:t>adalah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MySQL.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18110" y="3539256"/>
            <a:ext cx="2055440" cy="1293161"/>
            <a:chOff x="6018110" y="3539256"/>
            <a:chExt cx="2055440" cy="1293161"/>
          </a:xfrm>
        </p:grpSpPr>
        <p:sp>
          <p:nvSpPr>
            <p:cNvPr id="20" name="TextBox 19"/>
            <p:cNvSpPr txBox="1"/>
            <p:nvPr/>
          </p:nvSpPr>
          <p:spPr>
            <a:xfrm>
              <a:off x="6657375" y="3539256"/>
              <a:ext cx="61600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11071" y="3933519"/>
              <a:ext cx="1872000" cy="72000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18110" y="4001420"/>
              <a:ext cx="2055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err="1" smtClean="0">
                  <a:solidFill>
                    <a:schemeClr val="accent4"/>
                  </a:solidFill>
                </a:rPr>
                <a:t>Tempat</a:t>
              </a:r>
              <a:r>
                <a:rPr lang="en-US" altLang="ko-KR" sz="1200" dirty="0" smtClean="0">
                  <a:solidFill>
                    <a:schemeClr val="accent4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4"/>
                  </a:solidFill>
                </a:rPr>
                <a:t>kost</a:t>
              </a:r>
              <a:r>
                <a:rPr lang="en-US" altLang="ko-KR" sz="1200" dirty="0">
                  <a:solidFill>
                    <a:schemeClr val="accent4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4"/>
                  </a:solidFill>
                </a:rPr>
                <a:t>dan</a:t>
              </a:r>
              <a:r>
                <a:rPr lang="en-US" altLang="ko-KR" sz="1200" dirty="0">
                  <a:solidFill>
                    <a:schemeClr val="accent4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4"/>
                  </a:solidFill>
                </a:rPr>
                <a:t>kontrakan</a:t>
              </a:r>
              <a:r>
                <a:rPr lang="en-US" altLang="ko-KR" sz="1200" dirty="0">
                  <a:solidFill>
                    <a:schemeClr val="accent4"/>
                  </a:solidFill>
                </a:rPr>
                <a:t> yang </a:t>
              </a:r>
              <a:r>
                <a:rPr lang="en-US" altLang="ko-KR" sz="1200" dirty="0" err="1">
                  <a:solidFill>
                    <a:schemeClr val="accent4"/>
                  </a:solidFill>
                </a:rPr>
                <a:t>dibahas</a:t>
              </a:r>
              <a:r>
                <a:rPr lang="en-US" altLang="ko-KR" sz="1200" dirty="0">
                  <a:solidFill>
                    <a:schemeClr val="accent4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4"/>
                  </a:solidFill>
                </a:rPr>
                <a:t>pada</a:t>
              </a:r>
              <a:r>
                <a:rPr lang="en-US" altLang="ko-KR" sz="1200" dirty="0">
                  <a:solidFill>
                    <a:schemeClr val="accent4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4"/>
                  </a:solidFill>
                </a:rPr>
                <a:t>aplikasi</a:t>
              </a:r>
              <a:r>
                <a:rPr lang="en-US" altLang="ko-KR" sz="1200" dirty="0">
                  <a:solidFill>
                    <a:schemeClr val="accent4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4"/>
                  </a:solidFill>
                </a:rPr>
                <a:t>ini</a:t>
              </a:r>
              <a:r>
                <a:rPr lang="en-US" altLang="ko-KR" sz="1200" dirty="0">
                  <a:solidFill>
                    <a:schemeClr val="accent4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accent4"/>
                  </a:solidFill>
                </a:rPr>
                <a:t>hanya</a:t>
              </a:r>
              <a:r>
                <a:rPr lang="en-US" altLang="ko-KR" sz="1200" dirty="0">
                  <a:solidFill>
                    <a:schemeClr val="accent4"/>
                  </a:solidFill>
                </a:rPr>
                <a:t> yang </a:t>
              </a:r>
              <a:r>
                <a:rPr lang="en-US" altLang="ko-KR" sz="1200" dirty="0" err="1">
                  <a:solidFill>
                    <a:schemeClr val="accent4"/>
                  </a:solidFill>
                </a:rPr>
                <a:t>berada</a:t>
              </a:r>
              <a:r>
                <a:rPr lang="en-US" altLang="ko-KR" sz="1200" dirty="0">
                  <a:solidFill>
                    <a:schemeClr val="accent4"/>
                  </a:solidFill>
                </a:rPr>
                <a:t>  di </a:t>
              </a:r>
              <a:r>
                <a:rPr lang="en-US" altLang="ko-KR" sz="1200" dirty="0" err="1">
                  <a:solidFill>
                    <a:schemeClr val="accent4"/>
                  </a:solidFill>
                </a:rPr>
                <a:t>Provinsi</a:t>
              </a:r>
              <a:r>
                <a:rPr lang="en-US" altLang="ko-KR" sz="1200" dirty="0">
                  <a:solidFill>
                    <a:schemeClr val="accent4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4"/>
                  </a:solidFill>
                </a:rPr>
                <a:t>Kepulauan</a:t>
              </a:r>
              <a:r>
                <a:rPr lang="en-US" altLang="ko-KR" sz="1200" dirty="0">
                  <a:solidFill>
                    <a:schemeClr val="accent4"/>
                  </a:solidFill>
                </a:rPr>
                <a:t> Riau.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206557" y="1751381"/>
            <a:ext cx="465157" cy="739838"/>
            <a:chOff x="2221299" y="3723878"/>
            <a:chExt cx="641001" cy="1019521"/>
          </a:xfrm>
          <a:solidFill>
            <a:schemeClr val="accent2"/>
          </a:solidFill>
        </p:grpSpPr>
        <p:sp>
          <p:nvSpPr>
            <p:cNvPr id="29" name="Oval 4"/>
            <p:cNvSpPr/>
            <p:nvPr/>
          </p:nvSpPr>
          <p:spPr>
            <a:xfrm>
              <a:off x="2221299" y="3723878"/>
              <a:ext cx="641001" cy="1019521"/>
            </a:xfrm>
            <a:custGeom>
              <a:avLst/>
              <a:gdLst/>
              <a:ahLst/>
              <a:cxnLst/>
              <a:rect l="l" t="t" r="r" b="b"/>
              <a:pathLst>
                <a:path w="641001" h="1019521">
                  <a:moveTo>
                    <a:pt x="320623" y="67542"/>
                  </a:moveTo>
                  <a:cubicBezTo>
                    <a:pt x="181064" y="67542"/>
                    <a:pt x="67929" y="180689"/>
                    <a:pt x="67929" y="320264"/>
                  </a:cubicBezTo>
                  <a:cubicBezTo>
                    <a:pt x="67929" y="459839"/>
                    <a:pt x="181064" y="572986"/>
                    <a:pt x="320623" y="572986"/>
                  </a:cubicBezTo>
                  <a:cubicBezTo>
                    <a:pt x="460182" y="572986"/>
                    <a:pt x="573317" y="459839"/>
                    <a:pt x="573317" y="320264"/>
                  </a:cubicBezTo>
                  <a:cubicBezTo>
                    <a:pt x="573317" y="180689"/>
                    <a:pt x="460182" y="67542"/>
                    <a:pt x="320623" y="67542"/>
                  </a:cubicBezTo>
                  <a:close/>
                  <a:moveTo>
                    <a:pt x="321566" y="0"/>
                  </a:moveTo>
                  <a:cubicBezTo>
                    <a:pt x="405920" y="0"/>
                    <a:pt x="490273" y="32180"/>
                    <a:pt x="554632" y="96539"/>
                  </a:cubicBezTo>
                  <a:cubicBezTo>
                    <a:pt x="683351" y="225258"/>
                    <a:pt x="655387" y="411061"/>
                    <a:pt x="554632" y="562671"/>
                  </a:cubicBezTo>
                  <a:cubicBezTo>
                    <a:pt x="449051" y="721543"/>
                    <a:pt x="405845" y="814267"/>
                    <a:pt x="321567" y="1019521"/>
                  </a:cubicBezTo>
                  <a:cubicBezTo>
                    <a:pt x="221616" y="801727"/>
                    <a:pt x="200353" y="734083"/>
                    <a:pt x="88501" y="562670"/>
                  </a:cubicBezTo>
                  <a:cubicBezTo>
                    <a:pt x="-18275" y="408873"/>
                    <a:pt x="-40218" y="225258"/>
                    <a:pt x="88501" y="96539"/>
                  </a:cubicBezTo>
                  <a:cubicBezTo>
                    <a:pt x="152860" y="32180"/>
                    <a:pt x="237213" y="0"/>
                    <a:pt x="321566" y="0"/>
                  </a:cubicBezTo>
                  <a:close/>
                </a:path>
              </a:pathLst>
            </a:custGeom>
            <a:grpFill/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ectangle 9"/>
            <p:cNvSpPr/>
            <p:nvPr/>
          </p:nvSpPr>
          <p:spPr>
            <a:xfrm>
              <a:off x="2394902" y="3884654"/>
              <a:ext cx="293793" cy="293316"/>
            </a:xfrm>
            <a:custGeom>
              <a:avLst/>
              <a:gdLst/>
              <a:ahLst/>
              <a:cxnLst/>
              <a:rect l="l" t="t" r="r" b="b"/>
              <a:pathLst>
                <a:path w="1008112" h="1006475">
                  <a:moveTo>
                    <a:pt x="543272" y="753885"/>
                  </a:moveTo>
                  <a:lnTo>
                    <a:pt x="543272" y="897901"/>
                  </a:lnTo>
                  <a:lnTo>
                    <a:pt x="687288" y="897901"/>
                  </a:lnTo>
                  <a:lnTo>
                    <a:pt x="687288" y="753885"/>
                  </a:lnTo>
                  <a:close/>
                  <a:moveTo>
                    <a:pt x="320824" y="753885"/>
                  </a:moveTo>
                  <a:lnTo>
                    <a:pt x="320824" y="897901"/>
                  </a:lnTo>
                  <a:lnTo>
                    <a:pt x="464840" y="897901"/>
                  </a:lnTo>
                  <a:lnTo>
                    <a:pt x="464840" y="753885"/>
                  </a:lnTo>
                  <a:close/>
                  <a:moveTo>
                    <a:pt x="543272" y="537861"/>
                  </a:moveTo>
                  <a:lnTo>
                    <a:pt x="543272" y="681877"/>
                  </a:lnTo>
                  <a:lnTo>
                    <a:pt x="687288" y="681877"/>
                  </a:lnTo>
                  <a:lnTo>
                    <a:pt x="687288" y="537861"/>
                  </a:lnTo>
                  <a:close/>
                  <a:moveTo>
                    <a:pt x="320824" y="537861"/>
                  </a:moveTo>
                  <a:lnTo>
                    <a:pt x="320824" y="681877"/>
                  </a:lnTo>
                  <a:lnTo>
                    <a:pt x="464840" y="681877"/>
                  </a:lnTo>
                  <a:lnTo>
                    <a:pt x="464840" y="537861"/>
                  </a:lnTo>
                  <a:close/>
                  <a:moveTo>
                    <a:pt x="505897" y="200625"/>
                  </a:moveTo>
                  <a:lnTo>
                    <a:pt x="831956" y="526683"/>
                  </a:lnTo>
                  <a:lnTo>
                    <a:pt x="831956" y="1006475"/>
                  </a:lnTo>
                  <a:lnTo>
                    <a:pt x="727618" y="1006475"/>
                  </a:lnTo>
                  <a:lnTo>
                    <a:pt x="629252" y="1006475"/>
                  </a:lnTo>
                  <a:lnTo>
                    <a:pt x="382541" y="1006475"/>
                  </a:lnTo>
                  <a:lnTo>
                    <a:pt x="281125" y="1006475"/>
                  </a:lnTo>
                  <a:lnTo>
                    <a:pt x="179838" y="1006475"/>
                  </a:lnTo>
                  <a:lnTo>
                    <a:pt x="179838" y="526683"/>
                  </a:lnTo>
                  <a:lnTo>
                    <a:pt x="179838" y="526683"/>
                  </a:lnTo>
                  <a:close/>
                  <a:moveTo>
                    <a:pt x="159263" y="38314"/>
                  </a:moveTo>
                  <a:lnTo>
                    <a:pt x="294184" y="38314"/>
                  </a:lnTo>
                  <a:lnTo>
                    <a:pt x="294184" y="169431"/>
                  </a:lnTo>
                  <a:lnTo>
                    <a:pt x="159263" y="304351"/>
                  </a:lnTo>
                  <a:close/>
                  <a:moveTo>
                    <a:pt x="505897" y="2217"/>
                  </a:moveTo>
                  <a:lnTo>
                    <a:pt x="1008112" y="526683"/>
                  </a:lnTo>
                  <a:lnTo>
                    <a:pt x="905756" y="526683"/>
                  </a:lnTo>
                  <a:lnTo>
                    <a:pt x="505897" y="109108"/>
                  </a:lnTo>
                  <a:close/>
                  <a:moveTo>
                    <a:pt x="505897" y="0"/>
                  </a:moveTo>
                  <a:lnTo>
                    <a:pt x="505897" y="106892"/>
                  </a:lnTo>
                  <a:lnTo>
                    <a:pt x="103107" y="524466"/>
                  </a:lnTo>
                  <a:lnTo>
                    <a:pt x="0" y="524466"/>
                  </a:lnTo>
                  <a:close/>
                </a:path>
              </a:pathLst>
            </a:custGeom>
            <a:grpFill/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77875" y="2431171"/>
            <a:ext cx="465157" cy="739838"/>
            <a:chOff x="2221299" y="3723878"/>
            <a:chExt cx="641001" cy="1019521"/>
          </a:xfrm>
          <a:solidFill>
            <a:schemeClr val="accent1"/>
          </a:solidFill>
        </p:grpSpPr>
        <p:sp>
          <p:nvSpPr>
            <p:cNvPr id="32" name="Oval 4"/>
            <p:cNvSpPr/>
            <p:nvPr/>
          </p:nvSpPr>
          <p:spPr>
            <a:xfrm>
              <a:off x="2221299" y="3723878"/>
              <a:ext cx="641001" cy="1019521"/>
            </a:xfrm>
            <a:custGeom>
              <a:avLst/>
              <a:gdLst/>
              <a:ahLst/>
              <a:cxnLst/>
              <a:rect l="l" t="t" r="r" b="b"/>
              <a:pathLst>
                <a:path w="641001" h="1019521">
                  <a:moveTo>
                    <a:pt x="320623" y="67542"/>
                  </a:moveTo>
                  <a:cubicBezTo>
                    <a:pt x="181064" y="67542"/>
                    <a:pt x="67929" y="180689"/>
                    <a:pt x="67929" y="320264"/>
                  </a:cubicBezTo>
                  <a:cubicBezTo>
                    <a:pt x="67929" y="459839"/>
                    <a:pt x="181064" y="572986"/>
                    <a:pt x="320623" y="572986"/>
                  </a:cubicBezTo>
                  <a:cubicBezTo>
                    <a:pt x="460182" y="572986"/>
                    <a:pt x="573317" y="459839"/>
                    <a:pt x="573317" y="320264"/>
                  </a:cubicBezTo>
                  <a:cubicBezTo>
                    <a:pt x="573317" y="180689"/>
                    <a:pt x="460182" y="67542"/>
                    <a:pt x="320623" y="67542"/>
                  </a:cubicBezTo>
                  <a:close/>
                  <a:moveTo>
                    <a:pt x="321566" y="0"/>
                  </a:moveTo>
                  <a:cubicBezTo>
                    <a:pt x="405920" y="0"/>
                    <a:pt x="490273" y="32180"/>
                    <a:pt x="554632" y="96539"/>
                  </a:cubicBezTo>
                  <a:cubicBezTo>
                    <a:pt x="683351" y="225258"/>
                    <a:pt x="655387" y="411061"/>
                    <a:pt x="554632" y="562671"/>
                  </a:cubicBezTo>
                  <a:cubicBezTo>
                    <a:pt x="449051" y="721543"/>
                    <a:pt x="405845" y="814267"/>
                    <a:pt x="321567" y="1019521"/>
                  </a:cubicBezTo>
                  <a:cubicBezTo>
                    <a:pt x="221616" y="801727"/>
                    <a:pt x="200353" y="734083"/>
                    <a:pt x="88501" y="562670"/>
                  </a:cubicBezTo>
                  <a:cubicBezTo>
                    <a:pt x="-18275" y="408873"/>
                    <a:pt x="-40218" y="225258"/>
                    <a:pt x="88501" y="96539"/>
                  </a:cubicBezTo>
                  <a:cubicBezTo>
                    <a:pt x="152860" y="32180"/>
                    <a:pt x="237213" y="0"/>
                    <a:pt x="321566" y="0"/>
                  </a:cubicBezTo>
                  <a:close/>
                </a:path>
              </a:pathLst>
            </a:custGeom>
            <a:grpFill/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Rectangle 9"/>
            <p:cNvSpPr/>
            <p:nvPr/>
          </p:nvSpPr>
          <p:spPr>
            <a:xfrm>
              <a:off x="2394902" y="3884654"/>
              <a:ext cx="293793" cy="293316"/>
            </a:xfrm>
            <a:custGeom>
              <a:avLst/>
              <a:gdLst/>
              <a:ahLst/>
              <a:cxnLst/>
              <a:rect l="l" t="t" r="r" b="b"/>
              <a:pathLst>
                <a:path w="1008112" h="1006475">
                  <a:moveTo>
                    <a:pt x="543272" y="753885"/>
                  </a:moveTo>
                  <a:lnTo>
                    <a:pt x="543272" y="897901"/>
                  </a:lnTo>
                  <a:lnTo>
                    <a:pt x="687288" y="897901"/>
                  </a:lnTo>
                  <a:lnTo>
                    <a:pt x="687288" y="753885"/>
                  </a:lnTo>
                  <a:close/>
                  <a:moveTo>
                    <a:pt x="320824" y="753885"/>
                  </a:moveTo>
                  <a:lnTo>
                    <a:pt x="320824" y="897901"/>
                  </a:lnTo>
                  <a:lnTo>
                    <a:pt x="464840" y="897901"/>
                  </a:lnTo>
                  <a:lnTo>
                    <a:pt x="464840" y="753885"/>
                  </a:lnTo>
                  <a:close/>
                  <a:moveTo>
                    <a:pt x="543272" y="537861"/>
                  </a:moveTo>
                  <a:lnTo>
                    <a:pt x="543272" y="681877"/>
                  </a:lnTo>
                  <a:lnTo>
                    <a:pt x="687288" y="681877"/>
                  </a:lnTo>
                  <a:lnTo>
                    <a:pt x="687288" y="537861"/>
                  </a:lnTo>
                  <a:close/>
                  <a:moveTo>
                    <a:pt x="320824" y="537861"/>
                  </a:moveTo>
                  <a:lnTo>
                    <a:pt x="320824" y="681877"/>
                  </a:lnTo>
                  <a:lnTo>
                    <a:pt x="464840" y="681877"/>
                  </a:lnTo>
                  <a:lnTo>
                    <a:pt x="464840" y="537861"/>
                  </a:lnTo>
                  <a:close/>
                  <a:moveTo>
                    <a:pt x="505897" y="200625"/>
                  </a:moveTo>
                  <a:lnTo>
                    <a:pt x="831956" y="526683"/>
                  </a:lnTo>
                  <a:lnTo>
                    <a:pt x="831956" y="1006475"/>
                  </a:lnTo>
                  <a:lnTo>
                    <a:pt x="727618" y="1006475"/>
                  </a:lnTo>
                  <a:lnTo>
                    <a:pt x="629252" y="1006475"/>
                  </a:lnTo>
                  <a:lnTo>
                    <a:pt x="382541" y="1006475"/>
                  </a:lnTo>
                  <a:lnTo>
                    <a:pt x="281125" y="1006475"/>
                  </a:lnTo>
                  <a:lnTo>
                    <a:pt x="179838" y="1006475"/>
                  </a:lnTo>
                  <a:lnTo>
                    <a:pt x="179838" y="526683"/>
                  </a:lnTo>
                  <a:lnTo>
                    <a:pt x="179838" y="526683"/>
                  </a:lnTo>
                  <a:close/>
                  <a:moveTo>
                    <a:pt x="159263" y="38314"/>
                  </a:moveTo>
                  <a:lnTo>
                    <a:pt x="294184" y="38314"/>
                  </a:lnTo>
                  <a:lnTo>
                    <a:pt x="294184" y="169431"/>
                  </a:lnTo>
                  <a:lnTo>
                    <a:pt x="159263" y="304351"/>
                  </a:lnTo>
                  <a:close/>
                  <a:moveTo>
                    <a:pt x="505897" y="2217"/>
                  </a:moveTo>
                  <a:lnTo>
                    <a:pt x="1008112" y="526683"/>
                  </a:lnTo>
                  <a:lnTo>
                    <a:pt x="905756" y="526683"/>
                  </a:lnTo>
                  <a:lnTo>
                    <a:pt x="505897" y="109108"/>
                  </a:lnTo>
                  <a:close/>
                  <a:moveTo>
                    <a:pt x="505897" y="0"/>
                  </a:moveTo>
                  <a:lnTo>
                    <a:pt x="505897" y="106892"/>
                  </a:lnTo>
                  <a:lnTo>
                    <a:pt x="103107" y="524466"/>
                  </a:lnTo>
                  <a:lnTo>
                    <a:pt x="0" y="524466"/>
                  </a:lnTo>
                  <a:close/>
                </a:path>
              </a:pathLst>
            </a:custGeom>
            <a:grpFill/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23169" y="1691699"/>
            <a:ext cx="465157" cy="739838"/>
            <a:chOff x="2221299" y="3723878"/>
            <a:chExt cx="641001" cy="1019521"/>
          </a:xfrm>
          <a:solidFill>
            <a:schemeClr val="accent4"/>
          </a:solidFill>
        </p:grpSpPr>
        <p:sp>
          <p:nvSpPr>
            <p:cNvPr id="35" name="Oval 4"/>
            <p:cNvSpPr/>
            <p:nvPr/>
          </p:nvSpPr>
          <p:spPr>
            <a:xfrm>
              <a:off x="2221299" y="3723878"/>
              <a:ext cx="641001" cy="1019521"/>
            </a:xfrm>
            <a:custGeom>
              <a:avLst/>
              <a:gdLst/>
              <a:ahLst/>
              <a:cxnLst/>
              <a:rect l="l" t="t" r="r" b="b"/>
              <a:pathLst>
                <a:path w="641001" h="1019521">
                  <a:moveTo>
                    <a:pt x="320623" y="67542"/>
                  </a:moveTo>
                  <a:cubicBezTo>
                    <a:pt x="181064" y="67542"/>
                    <a:pt x="67929" y="180689"/>
                    <a:pt x="67929" y="320264"/>
                  </a:cubicBezTo>
                  <a:cubicBezTo>
                    <a:pt x="67929" y="459839"/>
                    <a:pt x="181064" y="572986"/>
                    <a:pt x="320623" y="572986"/>
                  </a:cubicBezTo>
                  <a:cubicBezTo>
                    <a:pt x="460182" y="572986"/>
                    <a:pt x="573317" y="459839"/>
                    <a:pt x="573317" y="320264"/>
                  </a:cubicBezTo>
                  <a:cubicBezTo>
                    <a:pt x="573317" y="180689"/>
                    <a:pt x="460182" y="67542"/>
                    <a:pt x="320623" y="67542"/>
                  </a:cubicBezTo>
                  <a:close/>
                  <a:moveTo>
                    <a:pt x="321566" y="0"/>
                  </a:moveTo>
                  <a:cubicBezTo>
                    <a:pt x="405920" y="0"/>
                    <a:pt x="490273" y="32180"/>
                    <a:pt x="554632" y="96539"/>
                  </a:cubicBezTo>
                  <a:cubicBezTo>
                    <a:pt x="683351" y="225258"/>
                    <a:pt x="655387" y="411061"/>
                    <a:pt x="554632" y="562671"/>
                  </a:cubicBezTo>
                  <a:cubicBezTo>
                    <a:pt x="449051" y="721543"/>
                    <a:pt x="405845" y="814267"/>
                    <a:pt x="321567" y="1019521"/>
                  </a:cubicBezTo>
                  <a:cubicBezTo>
                    <a:pt x="221616" y="801727"/>
                    <a:pt x="200353" y="734083"/>
                    <a:pt x="88501" y="562670"/>
                  </a:cubicBezTo>
                  <a:cubicBezTo>
                    <a:pt x="-18275" y="408873"/>
                    <a:pt x="-40218" y="225258"/>
                    <a:pt x="88501" y="96539"/>
                  </a:cubicBezTo>
                  <a:cubicBezTo>
                    <a:pt x="152860" y="32180"/>
                    <a:pt x="237213" y="0"/>
                    <a:pt x="321566" y="0"/>
                  </a:cubicBezTo>
                  <a:close/>
                </a:path>
              </a:pathLst>
            </a:custGeom>
            <a:grpFill/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Rectangle 9"/>
            <p:cNvSpPr/>
            <p:nvPr/>
          </p:nvSpPr>
          <p:spPr>
            <a:xfrm>
              <a:off x="2394902" y="3884654"/>
              <a:ext cx="293793" cy="293316"/>
            </a:xfrm>
            <a:custGeom>
              <a:avLst/>
              <a:gdLst/>
              <a:ahLst/>
              <a:cxnLst/>
              <a:rect l="l" t="t" r="r" b="b"/>
              <a:pathLst>
                <a:path w="1008112" h="1006475">
                  <a:moveTo>
                    <a:pt x="543272" y="753885"/>
                  </a:moveTo>
                  <a:lnTo>
                    <a:pt x="543272" y="897901"/>
                  </a:lnTo>
                  <a:lnTo>
                    <a:pt x="687288" y="897901"/>
                  </a:lnTo>
                  <a:lnTo>
                    <a:pt x="687288" y="753885"/>
                  </a:lnTo>
                  <a:close/>
                  <a:moveTo>
                    <a:pt x="320824" y="753885"/>
                  </a:moveTo>
                  <a:lnTo>
                    <a:pt x="320824" y="897901"/>
                  </a:lnTo>
                  <a:lnTo>
                    <a:pt x="464840" y="897901"/>
                  </a:lnTo>
                  <a:lnTo>
                    <a:pt x="464840" y="753885"/>
                  </a:lnTo>
                  <a:close/>
                  <a:moveTo>
                    <a:pt x="543272" y="537861"/>
                  </a:moveTo>
                  <a:lnTo>
                    <a:pt x="543272" y="681877"/>
                  </a:lnTo>
                  <a:lnTo>
                    <a:pt x="687288" y="681877"/>
                  </a:lnTo>
                  <a:lnTo>
                    <a:pt x="687288" y="537861"/>
                  </a:lnTo>
                  <a:close/>
                  <a:moveTo>
                    <a:pt x="320824" y="537861"/>
                  </a:moveTo>
                  <a:lnTo>
                    <a:pt x="320824" y="681877"/>
                  </a:lnTo>
                  <a:lnTo>
                    <a:pt x="464840" y="681877"/>
                  </a:lnTo>
                  <a:lnTo>
                    <a:pt x="464840" y="537861"/>
                  </a:lnTo>
                  <a:close/>
                  <a:moveTo>
                    <a:pt x="505897" y="200625"/>
                  </a:moveTo>
                  <a:lnTo>
                    <a:pt x="831956" y="526683"/>
                  </a:lnTo>
                  <a:lnTo>
                    <a:pt x="831956" y="1006475"/>
                  </a:lnTo>
                  <a:lnTo>
                    <a:pt x="727618" y="1006475"/>
                  </a:lnTo>
                  <a:lnTo>
                    <a:pt x="629252" y="1006475"/>
                  </a:lnTo>
                  <a:lnTo>
                    <a:pt x="382541" y="1006475"/>
                  </a:lnTo>
                  <a:lnTo>
                    <a:pt x="281125" y="1006475"/>
                  </a:lnTo>
                  <a:lnTo>
                    <a:pt x="179838" y="1006475"/>
                  </a:lnTo>
                  <a:lnTo>
                    <a:pt x="179838" y="526683"/>
                  </a:lnTo>
                  <a:lnTo>
                    <a:pt x="179838" y="526683"/>
                  </a:lnTo>
                  <a:close/>
                  <a:moveTo>
                    <a:pt x="159263" y="38314"/>
                  </a:moveTo>
                  <a:lnTo>
                    <a:pt x="294184" y="38314"/>
                  </a:lnTo>
                  <a:lnTo>
                    <a:pt x="294184" y="169431"/>
                  </a:lnTo>
                  <a:lnTo>
                    <a:pt x="159263" y="304351"/>
                  </a:lnTo>
                  <a:close/>
                  <a:moveTo>
                    <a:pt x="505897" y="2217"/>
                  </a:moveTo>
                  <a:lnTo>
                    <a:pt x="1008112" y="526683"/>
                  </a:lnTo>
                  <a:lnTo>
                    <a:pt x="905756" y="526683"/>
                  </a:lnTo>
                  <a:lnTo>
                    <a:pt x="505897" y="109108"/>
                  </a:lnTo>
                  <a:close/>
                  <a:moveTo>
                    <a:pt x="505897" y="0"/>
                  </a:moveTo>
                  <a:lnTo>
                    <a:pt x="505897" y="106892"/>
                  </a:lnTo>
                  <a:lnTo>
                    <a:pt x="103107" y="524466"/>
                  </a:lnTo>
                  <a:lnTo>
                    <a:pt x="0" y="524466"/>
                  </a:lnTo>
                  <a:close/>
                </a:path>
              </a:pathLst>
            </a:custGeom>
            <a:grpFill/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32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04193" y="1347614"/>
            <a:ext cx="5436096" cy="576064"/>
          </a:xfrm>
        </p:spPr>
        <p:txBody>
          <a:bodyPr/>
          <a:lstStyle/>
          <a:p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104193" y="2067694"/>
            <a:ext cx="5212223" cy="1224136"/>
          </a:xfrm>
        </p:spPr>
        <p:txBody>
          <a:bodyPr/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Tersedianya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Rancang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Pencarian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Kontrakan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    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Kepulauan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Riau</a:t>
            </a:r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407183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/>
              <a:t>Manfaat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779713" y="1707654"/>
            <a:ext cx="5342283" cy="1656184"/>
          </a:xfrm>
          <a:custGeom>
            <a:avLst/>
            <a:gdLst/>
            <a:ahLst/>
            <a:cxnLst/>
            <a:rect l="l" t="t" r="r" b="b"/>
            <a:pathLst>
              <a:path w="5342283" h="1656184">
                <a:moveTo>
                  <a:pt x="792088" y="0"/>
                </a:moveTo>
                <a:cubicBezTo>
                  <a:pt x="1155204" y="0"/>
                  <a:pt x="1461252" y="244340"/>
                  <a:pt x="1554027" y="577786"/>
                </a:cubicBezTo>
                <a:cubicBezTo>
                  <a:pt x="1563892" y="568600"/>
                  <a:pt x="1577200" y="563488"/>
                  <a:pt x="1591702" y="563488"/>
                </a:cubicBezTo>
                <a:lnTo>
                  <a:pt x="1734447" y="563488"/>
                </a:lnTo>
                <a:cubicBezTo>
                  <a:pt x="1761400" y="563488"/>
                  <a:pt x="1784229" y="581144"/>
                  <a:pt x="1791186" y="605780"/>
                </a:cubicBezTo>
                <a:lnTo>
                  <a:pt x="1890663" y="605780"/>
                </a:lnTo>
                <a:cubicBezTo>
                  <a:pt x="1899828" y="580981"/>
                  <a:pt x="1923763" y="563488"/>
                  <a:pt x="1951783" y="563488"/>
                </a:cubicBezTo>
                <a:cubicBezTo>
                  <a:pt x="1979803" y="563488"/>
                  <a:pt x="2003738" y="580981"/>
                  <a:pt x="2012903" y="605780"/>
                </a:cubicBezTo>
                <a:lnTo>
                  <a:pt x="5256891" y="605780"/>
                </a:lnTo>
                <a:cubicBezTo>
                  <a:pt x="5304052" y="605780"/>
                  <a:pt x="5342283" y="644011"/>
                  <a:pt x="5342283" y="691172"/>
                </a:cubicBezTo>
                <a:lnTo>
                  <a:pt x="5342283" y="893004"/>
                </a:lnTo>
                <a:cubicBezTo>
                  <a:pt x="5342283" y="940165"/>
                  <a:pt x="5304052" y="978396"/>
                  <a:pt x="5256891" y="978396"/>
                </a:cubicBezTo>
                <a:lnTo>
                  <a:pt x="5054252" y="978396"/>
                </a:lnTo>
                <a:lnTo>
                  <a:pt x="5054252" y="1656184"/>
                </a:lnTo>
                <a:lnTo>
                  <a:pt x="4550196" y="1656184"/>
                </a:lnTo>
                <a:lnTo>
                  <a:pt x="4550196" y="978396"/>
                </a:lnTo>
                <a:lnTo>
                  <a:pt x="4444863" y="978396"/>
                </a:lnTo>
                <a:lnTo>
                  <a:pt x="4444863" y="1656184"/>
                </a:lnTo>
                <a:lnTo>
                  <a:pt x="3940807" y="1656184"/>
                </a:lnTo>
                <a:lnTo>
                  <a:pt x="3940807" y="978396"/>
                </a:lnTo>
                <a:lnTo>
                  <a:pt x="3809715" y="978396"/>
                </a:lnTo>
                <a:lnTo>
                  <a:pt x="3809715" y="1647477"/>
                </a:lnTo>
                <a:lnTo>
                  <a:pt x="3305659" y="1647477"/>
                </a:lnTo>
                <a:lnTo>
                  <a:pt x="3305659" y="978396"/>
                </a:lnTo>
                <a:lnTo>
                  <a:pt x="2012903" y="978396"/>
                </a:lnTo>
                <a:cubicBezTo>
                  <a:pt x="2003738" y="1003196"/>
                  <a:pt x="1979803" y="1020689"/>
                  <a:pt x="1951782" y="1020689"/>
                </a:cubicBezTo>
                <a:lnTo>
                  <a:pt x="1951783" y="1020688"/>
                </a:lnTo>
                <a:cubicBezTo>
                  <a:pt x="1923763" y="1020688"/>
                  <a:pt x="1899828" y="1003196"/>
                  <a:pt x="1890663" y="978396"/>
                </a:cubicBezTo>
                <a:lnTo>
                  <a:pt x="1791186" y="978396"/>
                </a:lnTo>
                <a:cubicBezTo>
                  <a:pt x="1784229" y="1003032"/>
                  <a:pt x="1761400" y="1020688"/>
                  <a:pt x="1734447" y="1020688"/>
                </a:cubicBezTo>
                <a:lnTo>
                  <a:pt x="1591702" y="1020688"/>
                </a:lnTo>
                <a:cubicBezTo>
                  <a:pt x="1577200" y="1020688"/>
                  <a:pt x="1563892" y="1015577"/>
                  <a:pt x="1554027" y="1006390"/>
                </a:cubicBezTo>
                <a:cubicBezTo>
                  <a:pt x="1461252" y="1339836"/>
                  <a:pt x="1155204" y="1584176"/>
                  <a:pt x="792088" y="1584176"/>
                </a:cubicBezTo>
                <a:cubicBezTo>
                  <a:pt x="354630" y="1584176"/>
                  <a:pt x="0" y="1229546"/>
                  <a:pt x="0" y="792088"/>
                </a:cubicBezTo>
                <a:cubicBezTo>
                  <a:pt x="0" y="354630"/>
                  <a:pt x="354630" y="0"/>
                  <a:pt x="7920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2054466" y="1983247"/>
            <a:ext cx="1034670" cy="103299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rapezoid 22"/>
          <p:cNvSpPr/>
          <p:nvPr/>
        </p:nvSpPr>
        <p:spPr>
          <a:xfrm>
            <a:off x="5750206" y="2985835"/>
            <a:ext cx="444684" cy="226220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 13"/>
          <p:cNvSpPr/>
          <p:nvPr/>
        </p:nvSpPr>
        <p:spPr>
          <a:xfrm>
            <a:off x="6393813" y="2924922"/>
            <a:ext cx="376248" cy="38577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25"/>
          <p:cNvSpPr/>
          <p:nvPr/>
        </p:nvSpPr>
        <p:spPr>
          <a:xfrm>
            <a:off x="5188147" y="2989551"/>
            <a:ext cx="350024" cy="2565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79713" y="3590701"/>
            <a:ext cx="2956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Memudahkan</a:t>
            </a:r>
            <a:r>
              <a:rPr lang="en-US" altLang="ko-KR" b="1" dirty="0" smtClean="0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pencarian</a:t>
            </a:r>
            <a:r>
              <a:rPr lang="en-US" altLang="ko-KR" b="1" dirty="0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kost</a:t>
            </a:r>
            <a:r>
              <a:rPr lang="en-US" altLang="ko-KR" b="1" dirty="0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dan</a:t>
            </a:r>
            <a:r>
              <a:rPr lang="en-US" altLang="ko-KR" b="1" dirty="0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kontrakan</a:t>
            </a:r>
            <a:r>
              <a:rPr lang="en-US" altLang="ko-KR" b="1" dirty="0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bagi</a:t>
            </a:r>
            <a:r>
              <a:rPr lang="en-US" altLang="ko-KR" b="1" dirty="0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calon</a:t>
            </a:r>
            <a:r>
              <a:rPr lang="en-US" altLang="ko-KR" b="1" dirty="0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pelanggan</a:t>
            </a:r>
            <a:r>
              <a:rPr lang="en-US" altLang="ko-KR" b="1" dirty="0">
                <a:solidFill>
                  <a:schemeClr val="accent3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endParaRPr lang="ko-KR" altLang="en-US" b="1" dirty="0">
              <a:solidFill>
                <a:schemeClr val="accent3"/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50854" y="3590701"/>
            <a:ext cx="2816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Memudahkan</a:t>
            </a:r>
            <a:r>
              <a:rPr lang="en-US" altLang="ko-KR" b="1" dirty="0" smtClean="0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promosi</a:t>
            </a:r>
            <a:r>
              <a:rPr lang="en-US" altLang="ko-KR" b="1" dirty="0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bagi</a:t>
            </a:r>
            <a:r>
              <a:rPr lang="en-US" altLang="ko-KR" b="1" dirty="0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pemilik</a:t>
            </a:r>
            <a:r>
              <a:rPr lang="en-US" altLang="ko-KR" b="1" dirty="0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kost</a:t>
            </a:r>
            <a:r>
              <a:rPr lang="en-US" altLang="ko-KR" b="1" dirty="0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dan</a:t>
            </a:r>
            <a:r>
              <a:rPr lang="en-US" altLang="ko-KR" b="1" dirty="0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altLang="ko-KR" b="1" dirty="0" err="1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kontrakan</a:t>
            </a:r>
            <a:r>
              <a:rPr lang="en-US" altLang="ko-KR" b="1" dirty="0">
                <a:solidFill>
                  <a:schemeClr val="accent4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</a:t>
            </a:r>
            <a:endParaRPr lang="ko-KR" altLang="en-US" b="1" dirty="0">
              <a:solidFill>
                <a:schemeClr val="accent4"/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77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 Same Side Corner Rectangle 63"/>
          <p:cNvSpPr/>
          <p:nvPr/>
        </p:nvSpPr>
        <p:spPr>
          <a:xfrm rot="10800000" flipH="1">
            <a:off x="706255" y="3249176"/>
            <a:ext cx="3275762" cy="1058093"/>
          </a:xfrm>
          <a:custGeom>
            <a:avLst/>
            <a:gdLst/>
            <a:ahLst/>
            <a:cxnLst/>
            <a:rect l="l" t="t" r="r" b="b"/>
            <a:pathLst>
              <a:path w="3275762" h="1058093">
                <a:moveTo>
                  <a:pt x="442297" y="1058093"/>
                </a:moveTo>
                <a:lnTo>
                  <a:pt x="2818561" y="1058093"/>
                </a:lnTo>
                <a:cubicBezTo>
                  <a:pt x="2818561" y="1010646"/>
                  <a:pt x="2818561" y="963198"/>
                  <a:pt x="2818561" y="915751"/>
                </a:cubicBezTo>
                <a:lnTo>
                  <a:pt x="3167330" y="915751"/>
                </a:lnTo>
                <a:cubicBezTo>
                  <a:pt x="3227215" y="915751"/>
                  <a:pt x="3275762" y="867204"/>
                  <a:pt x="3275762" y="807320"/>
                </a:cubicBezTo>
                <a:cubicBezTo>
                  <a:pt x="3275762" y="747435"/>
                  <a:pt x="3227215" y="698888"/>
                  <a:pt x="3167330" y="698888"/>
                </a:cubicBezTo>
                <a:lnTo>
                  <a:pt x="2818562" y="698888"/>
                </a:lnTo>
                <a:lnTo>
                  <a:pt x="2818562" y="529047"/>
                </a:lnTo>
                <a:cubicBezTo>
                  <a:pt x="2818562" y="236862"/>
                  <a:pt x="2581700" y="0"/>
                  <a:pt x="2289515" y="0"/>
                </a:cubicBezTo>
                <a:lnTo>
                  <a:pt x="971344" y="0"/>
                </a:lnTo>
                <a:cubicBezTo>
                  <a:pt x="679159" y="0"/>
                  <a:pt x="442297" y="236862"/>
                  <a:pt x="442297" y="529047"/>
                </a:cubicBezTo>
                <a:lnTo>
                  <a:pt x="442297" y="698888"/>
                </a:lnTo>
                <a:lnTo>
                  <a:pt x="108433" y="698887"/>
                </a:lnTo>
                <a:cubicBezTo>
                  <a:pt x="48548" y="698887"/>
                  <a:pt x="1" y="747434"/>
                  <a:pt x="1" y="807319"/>
                </a:cubicBezTo>
                <a:lnTo>
                  <a:pt x="0" y="807319"/>
                </a:lnTo>
                <a:cubicBezTo>
                  <a:pt x="0" y="867204"/>
                  <a:pt x="48547" y="915751"/>
                  <a:pt x="108432" y="915751"/>
                </a:cubicBezTo>
                <a:lnTo>
                  <a:pt x="442297" y="91575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96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 flipH="1">
            <a:off x="1087696" y="4371950"/>
            <a:ext cx="2497223" cy="28803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18600000" scaled="0"/>
            <a:tileRect/>
          </a:gra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96" name="Group 4095"/>
          <p:cNvGrpSpPr/>
          <p:nvPr/>
        </p:nvGrpSpPr>
        <p:grpSpPr>
          <a:xfrm>
            <a:off x="767240" y="1531333"/>
            <a:ext cx="2376265" cy="654103"/>
            <a:chOff x="767240" y="1531333"/>
            <a:chExt cx="2376265" cy="654103"/>
          </a:xfrm>
          <a:gradFill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</a:gradFill>
        </p:grpSpPr>
        <p:sp>
          <p:nvSpPr>
            <p:cNvPr id="115" name="Round Same Side Corner Rectangle 114"/>
            <p:cNvSpPr/>
            <p:nvPr/>
          </p:nvSpPr>
          <p:spPr>
            <a:xfrm rot="19800000" flipH="1">
              <a:off x="767240" y="1655028"/>
              <a:ext cx="2376265" cy="530408"/>
            </a:xfrm>
            <a:custGeom>
              <a:avLst/>
              <a:gdLst/>
              <a:ahLst/>
              <a:cxnLst/>
              <a:rect l="l" t="t" r="r" b="b"/>
              <a:pathLst>
                <a:path w="2376265" h="530408">
                  <a:moveTo>
                    <a:pt x="109948" y="184516"/>
                  </a:moveTo>
                  <a:cubicBezTo>
                    <a:pt x="45336" y="211844"/>
                    <a:pt x="0" y="275822"/>
                    <a:pt x="0" y="350389"/>
                  </a:cubicBezTo>
                  <a:lnTo>
                    <a:pt x="0" y="530408"/>
                  </a:lnTo>
                  <a:lnTo>
                    <a:pt x="2376264" y="530408"/>
                  </a:lnTo>
                  <a:cubicBezTo>
                    <a:pt x="2376264" y="470402"/>
                    <a:pt x="2376265" y="410395"/>
                    <a:pt x="2376265" y="350389"/>
                  </a:cubicBezTo>
                  <a:cubicBezTo>
                    <a:pt x="2376265" y="250967"/>
                    <a:pt x="2295667" y="170369"/>
                    <a:pt x="2196245" y="170369"/>
                  </a:cubicBezTo>
                  <a:lnTo>
                    <a:pt x="1416732" y="170369"/>
                  </a:lnTo>
                  <a:lnTo>
                    <a:pt x="1416732" y="54007"/>
                  </a:lnTo>
                  <a:cubicBezTo>
                    <a:pt x="1416732" y="24180"/>
                    <a:pt x="1392552" y="0"/>
                    <a:pt x="1362725" y="0"/>
                  </a:cubicBezTo>
                  <a:lnTo>
                    <a:pt x="1013539" y="0"/>
                  </a:lnTo>
                  <a:cubicBezTo>
                    <a:pt x="983712" y="0"/>
                    <a:pt x="959532" y="24180"/>
                    <a:pt x="959532" y="54007"/>
                  </a:cubicBezTo>
                  <a:lnTo>
                    <a:pt x="959532" y="170369"/>
                  </a:lnTo>
                  <a:lnTo>
                    <a:pt x="180020" y="170369"/>
                  </a:lnTo>
                  <a:cubicBezTo>
                    <a:pt x="155165" y="170369"/>
                    <a:pt x="131486" y="175406"/>
                    <a:pt x="109948" y="184516"/>
                  </a:cubicBezTo>
                  <a:close/>
                </a:path>
              </a:pathLst>
            </a:custGeom>
            <a:grpFill/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 rot="19800000" flipH="1">
              <a:off x="1336244" y="1531333"/>
              <a:ext cx="914400" cy="216863"/>
            </a:xfrm>
            <a:prstGeom prst="roundRect">
              <a:avLst>
                <a:gd name="adj" fmla="val 50000"/>
              </a:avLst>
            </a:prstGeom>
            <a:grpFill/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1546" y="1103615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/>
              <a:t>Metodologi</a:t>
            </a:r>
            <a:endParaRPr lang="ko-KR" altLang="en-US" dirty="0"/>
          </a:p>
        </p:txBody>
      </p:sp>
      <p:sp>
        <p:nvSpPr>
          <p:cNvPr id="68" name="Rectangle 9"/>
          <p:cNvSpPr/>
          <p:nvPr/>
        </p:nvSpPr>
        <p:spPr>
          <a:xfrm>
            <a:off x="3334084" y="2586694"/>
            <a:ext cx="188743" cy="17668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9" name="Rectangle 23"/>
          <p:cNvSpPr/>
          <p:nvPr/>
        </p:nvSpPr>
        <p:spPr>
          <a:xfrm>
            <a:off x="3062454" y="2531560"/>
            <a:ext cx="223930" cy="131721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Rectangle 30"/>
          <p:cNvSpPr/>
          <p:nvPr/>
        </p:nvSpPr>
        <p:spPr>
          <a:xfrm>
            <a:off x="3005684" y="2315839"/>
            <a:ext cx="169104" cy="16861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1" name="Oval 7"/>
          <p:cNvSpPr/>
          <p:nvPr/>
        </p:nvSpPr>
        <p:spPr>
          <a:xfrm>
            <a:off x="3204225" y="2064534"/>
            <a:ext cx="200549" cy="20054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2" name="Oval 21"/>
          <p:cNvSpPr>
            <a:spLocks noChangeAspect="1"/>
          </p:cNvSpPr>
          <p:nvPr/>
        </p:nvSpPr>
        <p:spPr>
          <a:xfrm>
            <a:off x="1404502" y="2730088"/>
            <a:ext cx="222367" cy="22422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3" name="Round Same Side Corner Rectangle 8"/>
          <p:cNvSpPr/>
          <p:nvPr/>
        </p:nvSpPr>
        <p:spPr>
          <a:xfrm>
            <a:off x="1649989" y="2618562"/>
            <a:ext cx="138933" cy="13914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197049" y="2657392"/>
            <a:ext cx="146232" cy="166010"/>
            <a:chOff x="1308754" y="3454361"/>
            <a:chExt cx="2889328" cy="3280121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5" name="Donut 74"/>
            <p:cNvSpPr/>
            <p:nvPr/>
          </p:nvSpPr>
          <p:spPr>
            <a:xfrm>
              <a:off x="1308754" y="4335332"/>
              <a:ext cx="2399150" cy="2399150"/>
            </a:xfrm>
            <a:prstGeom prst="donut">
              <a:avLst>
                <a:gd name="adj" fmla="val 1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Up Arrow 75"/>
            <p:cNvSpPr/>
            <p:nvPr/>
          </p:nvSpPr>
          <p:spPr>
            <a:xfrm rot="2632973">
              <a:off x="3193286" y="3454361"/>
              <a:ext cx="1004796" cy="1639484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264745" y="2316338"/>
            <a:ext cx="171282" cy="165374"/>
            <a:chOff x="4462674" y="3512626"/>
            <a:chExt cx="3384287" cy="3267549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8" name="Donut 77"/>
            <p:cNvSpPr/>
            <p:nvPr/>
          </p:nvSpPr>
          <p:spPr>
            <a:xfrm>
              <a:off x="5447811" y="3512626"/>
              <a:ext cx="2399150" cy="2399150"/>
            </a:xfrm>
            <a:prstGeom prst="donut">
              <a:avLst>
                <a:gd name="adj" fmla="val 1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 rot="2700000">
              <a:off x="5162501" y="5103870"/>
              <a:ext cx="461837" cy="186149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 rot="8100000">
              <a:off x="5238958" y="5083288"/>
              <a:ext cx="461837" cy="16968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16"/>
          <p:cNvSpPr/>
          <p:nvPr/>
        </p:nvSpPr>
        <p:spPr>
          <a:xfrm rot="2700000">
            <a:off x="1915675" y="2275651"/>
            <a:ext cx="103976" cy="18640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2" name="Block Arc 14"/>
          <p:cNvSpPr/>
          <p:nvPr/>
        </p:nvSpPr>
        <p:spPr>
          <a:xfrm rot="16200000">
            <a:off x="2940885" y="1777150"/>
            <a:ext cx="216782" cy="21692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3" name="Rounded Rectangle 7"/>
          <p:cNvSpPr/>
          <p:nvPr/>
        </p:nvSpPr>
        <p:spPr>
          <a:xfrm>
            <a:off x="2292678" y="2012859"/>
            <a:ext cx="255702" cy="2206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4" name="Parallelogram 15"/>
          <p:cNvSpPr/>
          <p:nvPr/>
        </p:nvSpPr>
        <p:spPr>
          <a:xfrm rot="16200000">
            <a:off x="2833383" y="1990495"/>
            <a:ext cx="245085" cy="26529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5" name="Pie 24"/>
          <p:cNvSpPr/>
          <p:nvPr/>
        </p:nvSpPr>
        <p:spPr>
          <a:xfrm>
            <a:off x="1245416" y="2907810"/>
            <a:ext cx="231304" cy="230023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6" name="Round Same Side Corner Rectangle 6"/>
          <p:cNvSpPr>
            <a:spLocks noChangeAspect="1"/>
          </p:cNvSpPr>
          <p:nvPr/>
        </p:nvSpPr>
        <p:spPr>
          <a:xfrm rot="2700000">
            <a:off x="3485022" y="2263232"/>
            <a:ext cx="75611" cy="3031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7" name="Frame 17"/>
          <p:cNvSpPr/>
          <p:nvPr/>
        </p:nvSpPr>
        <p:spPr>
          <a:xfrm>
            <a:off x="1645098" y="2974974"/>
            <a:ext cx="207815" cy="2078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8" name="Rounded Rectangle 27"/>
          <p:cNvSpPr/>
          <p:nvPr/>
        </p:nvSpPr>
        <p:spPr>
          <a:xfrm>
            <a:off x="2607581" y="1918050"/>
            <a:ext cx="170962" cy="13132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9" name="Rectangle 36"/>
          <p:cNvSpPr/>
          <p:nvPr/>
        </p:nvSpPr>
        <p:spPr>
          <a:xfrm>
            <a:off x="1853234" y="2541396"/>
            <a:ext cx="162483" cy="13582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0" name="Rectangle 16"/>
          <p:cNvSpPr/>
          <p:nvPr/>
        </p:nvSpPr>
        <p:spPr>
          <a:xfrm>
            <a:off x="1692347" y="2818623"/>
            <a:ext cx="180901" cy="11889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1" name="Rectangle 9"/>
          <p:cNvSpPr/>
          <p:nvPr/>
        </p:nvSpPr>
        <p:spPr>
          <a:xfrm>
            <a:off x="2249765" y="2941910"/>
            <a:ext cx="188743" cy="17668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2" name="Rectangle 23"/>
          <p:cNvSpPr/>
          <p:nvPr/>
        </p:nvSpPr>
        <p:spPr>
          <a:xfrm>
            <a:off x="2308564" y="2659209"/>
            <a:ext cx="223930" cy="131721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3" name="Rectangle 30"/>
          <p:cNvSpPr/>
          <p:nvPr/>
        </p:nvSpPr>
        <p:spPr>
          <a:xfrm>
            <a:off x="2030409" y="2490742"/>
            <a:ext cx="169104" cy="16861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4" name="Oval 7"/>
          <p:cNvSpPr/>
          <p:nvPr/>
        </p:nvSpPr>
        <p:spPr>
          <a:xfrm>
            <a:off x="1653585" y="2390467"/>
            <a:ext cx="200549" cy="20054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5" name="Oval 21"/>
          <p:cNvSpPr>
            <a:spLocks noChangeAspect="1"/>
          </p:cNvSpPr>
          <p:nvPr/>
        </p:nvSpPr>
        <p:spPr>
          <a:xfrm>
            <a:off x="2659823" y="2237447"/>
            <a:ext cx="222367" cy="22422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6" name="Round Same Side Corner Rectangle 8"/>
          <p:cNvSpPr/>
          <p:nvPr/>
        </p:nvSpPr>
        <p:spPr>
          <a:xfrm>
            <a:off x="2542215" y="3003285"/>
            <a:ext cx="138933" cy="13914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915574" y="2983841"/>
            <a:ext cx="146232" cy="166010"/>
            <a:chOff x="1308754" y="3454361"/>
            <a:chExt cx="2889328" cy="3280121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8" name="Donut 97"/>
            <p:cNvSpPr/>
            <p:nvPr/>
          </p:nvSpPr>
          <p:spPr>
            <a:xfrm>
              <a:off x="1308754" y="4335332"/>
              <a:ext cx="2399150" cy="2399150"/>
            </a:xfrm>
            <a:prstGeom prst="donut">
              <a:avLst>
                <a:gd name="adj" fmla="val 1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Up Arrow 98"/>
            <p:cNvSpPr/>
            <p:nvPr/>
          </p:nvSpPr>
          <p:spPr>
            <a:xfrm rot="2632973">
              <a:off x="3193286" y="3454361"/>
              <a:ext cx="1004796" cy="1639484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522079" y="2757708"/>
            <a:ext cx="171282" cy="165374"/>
            <a:chOff x="4462674" y="3512626"/>
            <a:chExt cx="3384287" cy="3267549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1" name="Donut 100"/>
            <p:cNvSpPr/>
            <p:nvPr/>
          </p:nvSpPr>
          <p:spPr>
            <a:xfrm>
              <a:off x="5447811" y="3512626"/>
              <a:ext cx="2399150" cy="2399150"/>
            </a:xfrm>
            <a:prstGeom prst="donut">
              <a:avLst>
                <a:gd name="adj" fmla="val 1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 rot="2700000">
              <a:off x="5162501" y="5103870"/>
              <a:ext cx="461837" cy="186149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 rot="8100000">
              <a:off x="5238958" y="5083288"/>
              <a:ext cx="461837" cy="169688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4" name="Rectangle 16"/>
          <p:cNvSpPr/>
          <p:nvPr/>
        </p:nvSpPr>
        <p:spPr>
          <a:xfrm rot="2700000">
            <a:off x="2824802" y="2717021"/>
            <a:ext cx="103976" cy="18640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5" name="Block Arc 14"/>
          <p:cNvSpPr/>
          <p:nvPr/>
        </p:nvSpPr>
        <p:spPr>
          <a:xfrm rot="16200000">
            <a:off x="2407672" y="2380567"/>
            <a:ext cx="216782" cy="21692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6" name="Rounded Rectangle 7"/>
          <p:cNvSpPr/>
          <p:nvPr/>
        </p:nvSpPr>
        <p:spPr>
          <a:xfrm>
            <a:off x="3230177" y="1777221"/>
            <a:ext cx="255702" cy="2206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7" name="Parallelogram 15"/>
          <p:cNvSpPr/>
          <p:nvPr/>
        </p:nvSpPr>
        <p:spPr>
          <a:xfrm rot="16200000">
            <a:off x="2176134" y="2254979"/>
            <a:ext cx="245085" cy="26529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8" name="Pie 24"/>
          <p:cNvSpPr/>
          <p:nvPr/>
        </p:nvSpPr>
        <p:spPr>
          <a:xfrm>
            <a:off x="2972921" y="2917704"/>
            <a:ext cx="231304" cy="230023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9" name="Round Same Side Corner Rectangle 6"/>
          <p:cNvSpPr>
            <a:spLocks noChangeAspect="1"/>
          </p:cNvSpPr>
          <p:nvPr/>
        </p:nvSpPr>
        <p:spPr>
          <a:xfrm rot="2700000">
            <a:off x="2099770" y="2704603"/>
            <a:ext cx="75611" cy="30313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0" name="Frame 17"/>
          <p:cNvSpPr/>
          <p:nvPr/>
        </p:nvSpPr>
        <p:spPr>
          <a:xfrm>
            <a:off x="3230177" y="2918913"/>
            <a:ext cx="207815" cy="2078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1" name="Rounded Rectangle 27"/>
          <p:cNvSpPr/>
          <p:nvPr/>
        </p:nvSpPr>
        <p:spPr>
          <a:xfrm>
            <a:off x="1912503" y="2724374"/>
            <a:ext cx="170962" cy="13132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2" name="Rectangle 36"/>
          <p:cNvSpPr/>
          <p:nvPr/>
        </p:nvSpPr>
        <p:spPr>
          <a:xfrm>
            <a:off x="2762361" y="2982766"/>
            <a:ext cx="162483" cy="13582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3" name="Rectangle 16"/>
          <p:cNvSpPr/>
          <p:nvPr/>
        </p:nvSpPr>
        <p:spPr>
          <a:xfrm>
            <a:off x="3049276" y="2732189"/>
            <a:ext cx="180901" cy="11889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0" name="Rounded Rectangle 27"/>
          <p:cNvSpPr/>
          <p:nvPr/>
        </p:nvSpPr>
        <p:spPr>
          <a:xfrm>
            <a:off x="1053855" y="2870911"/>
            <a:ext cx="170962" cy="13132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1" name="Oval 21"/>
          <p:cNvSpPr>
            <a:spLocks noChangeAspect="1"/>
          </p:cNvSpPr>
          <p:nvPr/>
        </p:nvSpPr>
        <p:spPr>
          <a:xfrm>
            <a:off x="3565983" y="2459637"/>
            <a:ext cx="222367" cy="22422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2" name="Round Same Side Corner Rectangle 8"/>
          <p:cNvSpPr/>
          <p:nvPr/>
        </p:nvSpPr>
        <p:spPr>
          <a:xfrm>
            <a:off x="2737857" y="2546779"/>
            <a:ext cx="138933" cy="13914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955925" y="1755729"/>
            <a:ext cx="302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Literatur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991431" y="2990075"/>
            <a:ext cx="47166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altLang="ko-KR" sz="1600" dirty="0" err="1" smtClean="0">
                <a:solidFill>
                  <a:schemeClr val="accent2"/>
                </a:solidFill>
                <a:cs typeface="Arial" pitchFamily="34" charset="0"/>
              </a:rPr>
              <a:t>Mendengarkan</a:t>
            </a:r>
            <a:r>
              <a:rPr lang="en-US" altLang="ko-KR" sz="16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cs typeface="Arial" pitchFamily="34" charset="0"/>
              </a:rPr>
              <a:t>Pelanggan</a:t>
            </a:r>
            <a:r>
              <a:rPr lang="en-US" altLang="ko-KR" sz="1600" dirty="0" smtClean="0">
                <a:solidFill>
                  <a:schemeClr val="accent2"/>
                </a:solidFill>
                <a:cs typeface="Arial" pitchFamily="34" charset="0"/>
              </a:rPr>
              <a:t> (listen to customer)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altLang="ko-KR" sz="1600" dirty="0" err="1" smtClean="0">
                <a:solidFill>
                  <a:schemeClr val="accent2"/>
                </a:solidFill>
                <a:cs typeface="Arial" pitchFamily="34" charset="0"/>
              </a:rPr>
              <a:t>Membuat</a:t>
            </a:r>
            <a:r>
              <a:rPr lang="en-US" altLang="ko-KR" sz="16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cs typeface="Arial" pitchFamily="34" charset="0"/>
              </a:rPr>
              <a:t>dan</a:t>
            </a:r>
            <a:r>
              <a:rPr lang="en-US" altLang="ko-KR" sz="16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cs typeface="Arial" pitchFamily="34" charset="0"/>
              </a:rPr>
              <a:t>Merevisi</a:t>
            </a:r>
            <a:r>
              <a:rPr lang="en-US" altLang="ko-KR" sz="16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cs typeface="Arial" pitchFamily="34" charset="0"/>
              </a:rPr>
              <a:t>Sketsa</a:t>
            </a:r>
            <a:r>
              <a:rPr lang="en-US" altLang="ko-KR" sz="1600" dirty="0" smtClean="0">
                <a:solidFill>
                  <a:schemeClr val="accent2"/>
                </a:solidFill>
                <a:cs typeface="Arial" pitchFamily="34" charset="0"/>
              </a:rPr>
              <a:t> (build / revise   mockup).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altLang="ko-KR" sz="1600" dirty="0" err="1" smtClean="0">
                <a:solidFill>
                  <a:schemeClr val="accent2"/>
                </a:solidFill>
                <a:cs typeface="Arial" pitchFamily="34" charset="0"/>
              </a:rPr>
              <a:t>Uji</a:t>
            </a:r>
            <a:r>
              <a:rPr lang="en-US" altLang="ko-KR" sz="16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cs typeface="Arial" pitchFamily="34" charset="0"/>
              </a:rPr>
              <a:t>Coba</a:t>
            </a:r>
            <a:r>
              <a:rPr lang="en-US" altLang="ko-KR" sz="16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cs typeface="Arial" pitchFamily="34" charset="0"/>
              </a:rPr>
              <a:t>Sketsa</a:t>
            </a:r>
            <a:r>
              <a:rPr lang="en-US" altLang="ko-KR" sz="16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cs typeface="Arial" pitchFamily="34" charset="0"/>
              </a:rPr>
              <a:t>oleh</a:t>
            </a:r>
            <a:r>
              <a:rPr lang="en-US" altLang="ko-KR" sz="16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accent2"/>
                </a:solidFill>
                <a:cs typeface="Arial" pitchFamily="34" charset="0"/>
              </a:rPr>
              <a:t>Pelanggan</a:t>
            </a:r>
            <a:r>
              <a:rPr lang="en-US" altLang="ko-KR" sz="1600" dirty="0" smtClean="0">
                <a:solidFill>
                  <a:schemeClr val="accent2"/>
                </a:solidFill>
                <a:cs typeface="Arial" pitchFamily="34" charset="0"/>
              </a:rPr>
              <a:t> (customer test drive mockup)</a:t>
            </a:r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578428" y="2083350"/>
            <a:ext cx="507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Metode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Pengembangan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Perangkat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Lunak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17046" y="2301379"/>
            <a:ext cx="4711974" cy="70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ct val="150000"/>
              </a:lnSpc>
              <a:spcAft>
                <a:spcPts val="0"/>
              </a:spcAft>
            </a:pPr>
            <a:r>
              <a:rPr lang="en-US" sz="14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Tahap-tahap</a:t>
            </a:r>
            <a:r>
              <a:rPr lang="en-US" sz="1400" b="1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pengembangan</a:t>
            </a:r>
            <a:r>
              <a:rPr lang="en-US" sz="1400" b="1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Model Prototype, </a:t>
            </a:r>
            <a:r>
              <a:rPr lang="en-US" sz="14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diadopsi</a:t>
            </a:r>
            <a:r>
              <a:rPr lang="en-US" sz="1400" b="1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400" b="1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(Pressman, 2010) </a:t>
            </a:r>
            <a:r>
              <a:rPr lang="en-US" sz="14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US" sz="1400" b="1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b="1" dirty="0" err="1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berikut</a:t>
            </a:r>
            <a:r>
              <a:rPr lang="en-US" sz="1400" b="1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en-US" sz="1400" b="1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6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1680" y="555526"/>
            <a:ext cx="7452320" cy="576064"/>
          </a:xfrm>
        </p:spPr>
        <p:txBody>
          <a:bodyPr/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79712" y="1275606"/>
            <a:ext cx="7452320" cy="288032"/>
          </a:xfrm>
        </p:spPr>
        <p:txBody>
          <a:bodyPr/>
          <a:lstStyle/>
          <a:p>
            <a:r>
              <a:rPr lang="en-US" dirty="0" err="1" smtClean="0"/>
              <a:t>Kebutuhan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817729" y="1707654"/>
            <a:ext cx="6673134" cy="194421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Admin </a:t>
            </a:r>
            <a:r>
              <a:rPr lang="en-US" dirty="0" err="1"/>
              <a:t>merupakan</a:t>
            </a:r>
            <a:r>
              <a:rPr lang="en-US" dirty="0"/>
              <a:t> user/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berhak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Kost</a:t>
            </a:r>
            <a:r>
              <a:rPr lang="en-US" dirty="0"/>
              <a:t> Dan </a:t>
            </a:r>
            <a:r>
              <a:rPr lang="en-US" dirty="0" err="1"/>
              <a:t>Kontrakan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Provinsi</a:t>
            </a:r>
            <a:r>
              <a:rPr lang="en-US" dirty="0"/>
              <a:t> </a:t>
            </a:r>
            <a:r>
              <a:rPr lang="en-US" dirty="0" err="1"/>
              <a:t>Kepulauan</a:t>
            </a:r>
            <a:r>
              <a:rPr lang="en-US" dirty="0"/>
              <a:t> Riau </a:t>
            </a:r>
            <a:r>
              <a:rPr lang="en-US" dirty="0" err="1"/>
              <a:t>Berbasis</a:t>
            </a:r>
            <a:r>
              <a:rPr lang="en-US" dirty="0"/>
              <a:t> Web.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user/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berhak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data </a:t>
            </a:r>
            <a:r>
              <a:rPr lang="en-US" dirty="0" err="1"/>
              <a:t>kost</a:t>
            </a:r>
            <a:r>
              <a:rPr lang="en-US" dirty="0"/>
              <a:t>/</a:t>
            </a:r>
            <a:r>
              <a:rPr lang="en-US" dirty="0" err="1"/>
              <a:t>kontrakan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kost</a:t>
            </a:r>
            <a:r>
              <a:rPr lang="en-US" dirty="0"/>
              <a:t>/</a:t>
            </a:r>
            <a:r>
              <a:rPr lang="en-US" dirty="0" err="1"/>
              <a:t>kontrakan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smtClean="0"/>
              <a:t>user/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website 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kost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kontrakan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di </a:t>
            </a:r>
            <a:r>
              <a:rPr lang="en-US" dirty="0" err="1"/>
              <a:t>Kepulauan</a:t>
            </a:r>
            <a:r>
              <a:rPr lang="en-US" dirty="0"/>
              <a:t> Riau.</a:t>
            </a:r>
          </a:p>
        </p:txBody>
      </p:sp>
    </p:spTree>
    <p:extLst>
      <p:ext uri="{BB962C8B-B14F-4D97-AF65-F5344CB8AC3E}">
        <p14:creationId xmlns:p14="http://schemas.microsoft.com/office/powerpoint/2010/main" val="31968594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8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84A1"/>
      </a:accent1>
      <a:accent2>
        <a:srgbClr val="4784A1"/>
      </a:accent2>
      <a:accent3>
        <a:srgbClr val="4784A1"/>
      </a:accent3>
      <a:accent4>
        <a:srgbClr val="4784A1"/>
      </a:accent4>
      <a:accent5>
        <a:srgbClr val="4784A1"/>
      </a:accent5>
      <a:accent6>
        <a:srgbClr val="4784A1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822</Words>
  <Application>Microsoft Office PowerPoint</Application>
  <PresentationFormat>On-screen Show (16:9)</PresentationFormat>
  <Paragraphs>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Malgun Gothic</vt:lpstr>
      <vt:lpstr>Arial</vt:lpstr>
      <vt:lpstr>Arial Rounded MT Bold</vt:lpstr>
      <vt:lpstr>Arial Unicode MS</vt:lpstr>
      <vt:lpstr>Bahnschrift SemiBold SemiConden</vt:lpstr>
      <vt:lpstr>Bahnschrift SemiCondensed</vt:lpstr>
      <vt:lpstr>Baskerville Old Face</vt:lpstr>
      <vt:lpstr>Calibri</vt:lpstr>
      <vt:lpstr>GeoSlab703 Md BT</vt:lpstr>
      <vt:lpstr>Segoe UI Historic</vt:lpstr>
      <vt:lpstr>Symbol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Mirna</cp:lastModifiedBy>
  <cp:revision>104</cp:revision>
  <dcterms:created xsi:type="dcterms:W3CDTF">2016-12-05T23:26:54Z</dcterms:created>
  <dcterms:modified xsi:type="dcterms:W3CDTF">2021-09-01T16:44:07Z</dcterms:modified>
</cp:coreProperties>
</file>